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68" r:id="rId16"/>
  </p:sldIdLst>
  <p:sldSz cx="18288000" cy="10287000"/>
  <p:notesSz cx="6858000" cy="9144000"/>
  <p:embeddedFontLst>
    <p:embeddedFont>
      <p:font typeface="Now" panose="020B0604020202020204" charset="0"/>
      <p:regular r:id="rId18"/>
    </p:embeddedFont>
    <p:embeddedFont>
      <p:font typeface="Now Bold" panose="020B0604020202020204" charset="0"/>
      <p:regular r:id="rId19"/>
    </p:embeddedFont>
    <p:embeddedFont>
      <p:font typeface="Now Heavy" panose="020B0604020202020204" charset="0"/>
      <p:regular r:id="rId20"/>
    </p:embeddedFont>
    <p:embeddedFont>
      <p:font typeface="Roca One Bold" panose="020B0604020202020204" charset="0"/>
      <p:regular r:id="rId21"/>
    </p:embeddedFont>
    <p:embeddedFont>
      <p:font typeface="Roca One Heavy"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3034C-7CA2-41F9-BA7A-A3C84334F110}" v="1" dt="2025-09-02T10:52:17.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58" y="2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a Jain" userId="c9c84ea02cb3eeb5" providerId="LiveId" clId="{4793034C-7CA2-41F9-BA7A-A3C84334F110}"/>
    <pc:docChg chg="undo custSel modSld">
      <pc:chgData name="Harshita Jain" userId="c9c84ea02cb3eeb5" providerId="LiveId" clId="{4793034C-7CA2-41F9-BA7A-A3C84334F110}" dt="2025-09-02T10:54:18.311" v="299" actId="1076"/>
      <pc:docMkLst>
        <pc:docMk/>
      </pc:docMkLst>
      <pc:sldChg chg="modSp mod">
        <pc:chgData name="Harshita Jain" userId="c9c84ea02cb3eeb5" providerId="LiveId" clId="{4793034C-7CA2-41F9-BA7A-A3C84334F110}" dt="2025-09-02T10:40:05.904" v="32" actId="20577"/>
        <pc:sldMkLst>
          <pc:docMk/>
          <pc:sldMk cId="0" sldId="256"/>
        </pc:sldMkLst>
        <pc:spChg chg="mod">
          <ac:chgData name="Harshita Jain" userId="c9c84ea02cb3eeb5" providerId="LiveId" clId="{4793034C-7CA2-41F9-BA7A-A3C84334F110}" dt="2025-09-02T10:40:05.904" v="32" actId="20577"/>
          <ac:spMkLst>
            <pc:docMk/>
            <pc:sldMk cId="0" sldId="256"/>
            <ac:spMk id="17" creationId="{00000000-0000-0000-0000-000000000000}"/>
          </ac:spMkLst>
        </pc:spChg>
      </pc:sldChg>
      <pc:sldChg chg="modSp mod">
        <pc:chgData name="Harshita Jain" userId="c9c84ea02cb3eeb5" providerId="LiveId" clId="{4793034C-7CA2-41F9-BA7A-A3C84334F110}" dt="2025-09-02T10:40:53.053" v="54" actId="20577"/>
        <pc:sldMkLst>
          <pc:docMk/>
          <pc:sldMk cId="0" sldId="259"/>
        </pc:sldMkLst>
        <pc:spChg chg="mod">
          <ac:chgData name="Harshita Jain" userId="c9c84ea02cb3eeb5" providerId="LiveId" clId="{4793034C-7CA2-41F9-BA7A-A3C84334F110}" dt="2025-09-02T10:40:53.053" v="54" actId="20577"/>
          <ac:spMkLst>
            <pc:docMk/>
            <pc:sldMk cId="0" sldId="259"/>
            <ac:spMk id="18" creationId="{00000000-0000-0000-0000-000000000000}"/>
          </ac:spMkLst>
        </pc:spChg>
      </pc:sldChg>
      <pc:sldChg chg="modSp mod">
        <pc:chgData name="Harshita Jain" userId="c9c84ea02cb3eeb5" providerId="LiveId" clId="{4793034C-7CA2-41F9-BA7A-A3C84334F110}" dt="2025-09-02T10:41:17.398" v="76" actId="20577"/>
        <pc:sldMkLst>
          <pc:docMk/>
          <pc:sldMk cId="0" sldId="260"/>
        </pc:sldMkLst>
        <pc:spChg chg="mod">
          <ac:chgData name="Harshita Jain" userId="c9c84ea02cb3eeb5" providerId="LiveId" clId="{4793034C-7CA2-41F9-BA7A-A3C84334F110}" dt="2025-09-02T10:41:17.398" v="76" actId="20577"/>
          <ac:spMkLst>
            <pc:docMk/>
            <pc:sldMk cId="0" sldId="260"/>
            <ac:spMk id="5" creationId="{00000000-0000-0000-0000-000000000000}"/>
          </ac:spMkLst>
        </pc:spChg>
      </pc:sldChg>
      <pc:sldChg chg="modSp mod">
        <pc:chgData name="Harshita Jain" userId="c9c84ea02cb3eeb5" providerId="LiveId" clId="{4793034C-7CA2-41F9-BA7A-A3C84334F110}" dt="2025-09-02T10:41:30.668" v="98" actId="20577"/>
        <pc:sldMkLst>
          <pc:docMk/>
          <pc:sldMk cId="0" sldId="261"/>
        </pc:sldMkLst>
        <pc:spChg chg="mod">
          <ac:chgData name="Harshita Jain" userId="c9c84ea02cb3eeb5" providerId="LiveId" clId="{4793034C-7CA2-41F9-BA7A-A3C84334F110}" dt="2025-09-02T10:41:30.668" v="98" actId="20577"/>
          <ac:spMkLst>
            <pc:docMk/>
            <pc:sldMk cId="0" sldId="261"/>
            <ac:spMk id="23" creationId="{00000000-0000-0000-0000-000000000000}"/>
          </ac:spMkLst>
        </pc:spChg>
      </pc:sldChg>
      <pc:sldChg chg="modSp mod">
        <pc:chgData name="Harshita Jain" userId="c9c84ea02cb3eeb5" providerId="LiveId" clId="{4793034C-7CA2-41F9-BA7A-A3C84334F110}" dt="2025-09-02T10:41:46.135" v="120" actId="20577"/>
        <pc:sldMkLst>
          <pc:docMk/>
          <pc:sldMk cId="0" sldId="262"/>
        </pc:sldMkLst>
        <pc:spChg chg="mod">
          <ac:chgData name="Harshita Jain" userId="c9c84ea02cb3eeb5" providerId="LiveId" clId="{4793034C-7CA2-41F9-BA7A-A3C84334F110}" dt="2025-09-02T10:41:46.135" v="120" actId="20577"/>
          <ac:spMkLst>
            <pc:docMk/>
            <pc:sldMk cId="0" sldId="262"/>
            <ac:spMk id="23" creationId="{00000000-0000-0000-0000-000000000000}"/>
          </ac:spMkLst>
        </pc:spChg>
      </pc:sldChg>
      <pc:sldChg chg="modSp mod">
        <pc:chgData name="Harshita Jain" userId="c9c84ea02cb3eeb5" providerId="LiveId" clId="{4793034C-7CA2-41F9-BA7A-A3C84334F110}" dt="2025-09-02T10:42:01.150" v="142" actId="20577"/>
        <pc:sldMkLst>
          <pc:docMk/>
          <pc:sldMk cId="0" sldId="263"/>
        </pc:sldMkLst>
        <pc:spChg chg="mod">
          <ac:chgData name="Harshita Jain" userId="c9c84ea02cb3eeb5" providerId="LiveId" clId="{4793034C-7CA2-41F9-BA7A-A3C84334F110}" dt="2025-09-02T10:42:01.150" v="142" actId="20577"/>
          <ac:spMkLst>
            <pc:docMk/>
            <pc:sldMk cId="0" sldId="263"/>
            <ac:spMk id="23" creationId="{00000000-0000-0000-0000-000000000000}"/>
          </ac:spMkLst>
        </pc:spChg>
      </pc:sldChg>
      <pc:sldChg chg="modSp mod">
        <pc:chgData name="Harshita Jain" userId="c9c84ea02cb3eeb5" providerId="LiveId" clId="{4793034C-7CA2-41F9-BA7A-A3C84334F110}" dt="2025-09-02T10:42:24.063" v="166" actId="20577"/>
        <pc:sldMkLst>
          <pc:docMk/>
          <pc:sldMk cId="0" sldId="264"/>
        </pc:sldMkLst>
        <pc:spChg chg="mod">
          <ac:chgData name="Harshita Jain" userId="c9c84ea02cb3eeb5" providerId="LiveId" clId="{4793034C-7CA2-41F9-BA7A-A3C84334F110}" dt="2025-09-02T10:42:24.063" v="166" actId="20577"/>
          <ac:spMkLst>
            <pc:docMk/>
            <pc:sldMk cId="0" sldId="264"/>
            <ac:spMk id="18" creationId="{00000000-0000-0000-0000-000000000000}"/>
          </ac:spMkLst>
        </pc:spChg>
      </pc:sldChg>
      <pc:sldChg chg="modSp mod">
        <pc:chgData name="Harshita Jain" userId="c9c84ea02cb3eeb5" providerId="LiveId" clId="{4793034C-7CA2-41F9-BA7A-A3C84334F110}" dt="2025-09-02T10:42:42.779" v="190" actId="20577"/>
        <pc:sldMkLst>
          <pc:docMk/>
          <pc:sldMk cId="0" sldId="265"/>
        </pc:sldMkLst>
        <pc:spChg chg="mod">
          <ac:chgData name="Harshita Jain" userId="c9c84ea02cb3eeb5" providerId="LiveId" clId="{4793034C-7CA2-41F9-BA7A-A3C84334F110}" dt="2025-09-02T10:42:42.779" v="190" actId="20577"/>
          <ac:spMkLst>
            <pc:docMk/>
            <pc:sldMk cId="0" sldId="265"/>
            <ac:spMk id="18" creationId="{00000000-0000-0000-0000-000000000000}"/>
          </ac:spMkLst>
        </pc:spChg>
      </pc:sldChg>
      <pc:sldChg chg="addSp delSp modSp mod">
        <pc:chgData name="Harshita Jain" userId="c9c84ea02cb3eeb5" providerId="LiveId" clId="{4793034C-7CA2-41F9-BA7A-A3C84334F110}" dt="2025-09-02T10:44:42.321" v="280" actId="20577"/>
        <pc:sldMkLst>
          <pc:docMk/>
          <pc:sldMk cId="0" sldId="266"/>
        </pc:sldMkLst>
        <pc:spChg chg="add del mod">
          <ac:chgData name="Harshita Jain" userId="c9c84ea02cb3eeb5" providerId="LiveId" clId="{4793034C-7CA2-41F9-BA7A-A3C84334F110}" dt="2025-09-02T10:43:06.486" v="214" actId="20577"/>
          <ac:spMkLst>
            <pc:docMk/>
            <pc:sldMk cId="0" sldId="266"/>
            <ac:spMk id="5" creationId="{00000000-0000-0000-0000-000000000000}"/>
          </ac:spMkLst>
        </pc:spChg>
        <pc:spChg chg="mod">
          <ac:chgData name="Harshita Jain" userId="c9c84ea02cb3eeb5" providerId="LiveId" clId="{4793034C-7CA2-41F9-BA7A-A3C84334F110}" dt="2025-09-02T10:44:12.142" v="236" actId="20577"/>
          <ac:spMkLst>
            <pc:docMk/>
            <pc:sldMk cId="0" sldId="266"/>
            <ac:spMk id="10" creationId="{00000000-0000-0000-0000-000000000000}"/>
          </ac:spMkLst>
        </pc:spChg>
        <pc:spChg chg="mod">
          <ac:chgData name="Harshita Jain" userId="c9c84ea02cb3eeb5" providerId="LiveId" clId="{4793034C-7CA2-41F9-BA7A-A3C84334F110}" dt="2025-09-02T10:44:42.321" v="280" actId="20577"/>
          <ac:spMkLst>
            <pc:docMk/>
            <pc:sldMk cId="0" sldId="266"/>
            <ac:spMk id="16" creationId="{00000000-0000-0000-0000-000000000000}"/>
          </ac:spMkLst>
        </pc:spChg>
        <pc:spChg chg="mod">
          <ac:chgData name="Harshita Jain" userId="c9c84ea02cb3eeb5" providerId="LiveId" clId="{4793034C-7CA2-41F9-BA7A-A3C84334F110}" dt="2025-09-02T10:44:29.126" v="258" actId="20577"/>
          <ac:spMkLst>
            <pc:docMk/>
            <pc:sldMk cId="0" sldId="266"/>
            <ac:spMk id="22" creationId="{00000000-0000-0000-0000-000000000000}"/>
          </ac:spMkLst>
        </pc:spChg>
      </pc:sldChg>
      <pc:sldChg chg="addSp delSp modSp mod">
        <pc:chgData name="Harshita Jain" userId="c9c84ea02cb3eeb5" providerId="LiveId" clId="{4793034C-7CA2-41F9-BA7A-A3C84334F110}" dt="2025-09-02T10:54:18.311" v="299" actId="1076"/>
        <pc:sldMkLst>
          <pc:docMk/>
          <pc:sldMk cId="590763962" sldId="270"/>
        </pc:sldMkLst>
        <pc:spChg chg="mod ord">
          <ac:chgData name="Harshita Jain" userId="c9c84ea02cb3eeb5" providerId="LiveId" clId="{4793034C-7CA2-41F9-BA7A-A3C84334F110}" dt="2025-09-02T10:54:18.311" v="299" actId="1076"/>
          <ac:spMkLst>
            <pc:docMk/>
            <pc:sldMk cId="590763962" sldId="270"/>
            <ac:spMk id="10" creationId="{B9EB3962-6397-DE1A-C93E-F867908CCBE5}"/>
          </ac:spMkLst>
        </pc:spChg>
        <pc:grpChg chg="mod">
          <ac:chgData name="Harshita Jain" userId="c9c84ea02cb3eeb5" providerId="LiveId" clId="{4793034C-7CA2-41F9-BA7A-A3C84334F110}" dt="2025-09-02T10:52:53.528" v="289" actId="1076"/>
          <ac:grpSpMkLst>
            <pc:docMk/>
            <pc:sldMk cId="590763962" sldId="270"/>
            <ac:grpSpMk id="2" creationId="{205427A4-B20F-0778-EB85-568A2C394A5E}"/>
          </ac:grpSpMkLst>
        </pc:grpChg>
        <pc:picChg chg="del">
          <ac:chgData name="Harshita Jain" userId="c9c84ea02cb3eeb5" providerId="LiveId" clId="{4793034C-7CA2-41F9-BA7A-A3C84334F110}" dt="2025-09-02T10:52:15.824" v="281" actId="21"/>
          <ac:picMkLst>
            <pc:docMk/>
            <pc:sldMk cId="590763962" sldId="270"/>
            <ac:picMk id="9" creationId="{F063FCD0-8ADD-DDF7-DDE8-A56C5FAB0597}"/>
          </ac:picMkLst>
        </pc:picChg>
        <pc:picChg chg="add del mod">
          <ac:chgData name="Harshita Jain" userId="c9c84ea02cb3eeb5" providerId="LiveId" clId="{4793034C-7CA2-41F9-BA7A-A3C84334F110}" dt="2025-09-02T10:52:26.500" v="284" actId="21"/>
          <ac:picMkLst>
            <pc:docMk/>
            <pc:sldMk cId="590763962" sldId="270"/>
            <ac:picMk id="14" creationId="{F063FCD0-8ADD-DDF7-DDE8-A56C5FAB0597}"/>
          </ac:picMkLst>
        </pc:picChg>
        <pc:picChg chg="add mod">
          <ac:chgData name="Harshita Jain" userId="c9c84ea02cb3eeb5" providerId="LiveId" clId="{4793034C-7CA2-41F9-BA7A-A3C84334F110}" dt="2025-09-02T10:53:35.776" v="295" actId="14100"/>
          <ac:picMkLst>
            <pc:docMk/>
            <pc:sldMk cId="590763962" sldId="270"/>
            <ac:picMk id="16" creationId="{C26ABCEC-8991-F951-098E-6AE524213B2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23756-A3A9-4D83-B2C1-181A38CD6717}" type="datetimeFigureOut">
              <a:rPr lang="en-IN" smtClean="0"/>
              <a:t>02-09-2025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D58F3-E44F-4082-97DA-B6BFB984E45C}" type="slidenum">
              <a:rPr lang="en-IN" smtClean="0"/>
              <a:t>‹#›</a:t>
            </a:fld>
            <a:endParaRPr lang="en-IN"/>
          </a:p>
        </p:txBody>
      </p:sp>
    </p:spTree>
    <p:extLst>
      <p:ext uri="{BB962C8B-B14F-4D97-AF65-F5344CB8AC3E}">
        <p14:creationId xmlns:p14="http://schemas.microsoft.com/office/powerpoint/2010/main" val="313351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FD58F3-E44F-4082-97DA-B6BFB984E45C}" type="slidenum">
              <a:rPr lang="en-IN" smtClean="0"/>
              <a:t>1</a:t>
            </a:fld>
            <a:endParaRPr lang="en-IN"/>
          </a:p>
        </p:txBody>
      </p:sp>
    </p:spTree>
    <p:extLst>
      <p:ext uri="{BB962C8B-B14F-4D97-AF65-F5344CB8AC3E}">
        <p14:creationId xmlns:p14="http://schemas.microsoft.com/office/powerpoint/2010/main" val="869038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FD58F3-E44F-4082-97DA-B6BFB984E45C}" type="slidenum">
              <a:rPr lang="en-IN" smtClean="0"/>
              <a:t>13</a:t>
            </a:fld>
            <a:endParaRPr lang="en-IN"/>
          </a:p>
        </p:txBody>
      </p:sp>
    </p:spTree>
    <p:extLst>
      <p:ext uri="{BB962C8B-B14F-4D97-AF65-F5344CB8AC3E}">
        <p14:creationId xmlns:p14="http://schemas.microsoft.com/office/powerpoint/2010/main" val="169584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EE0CB-EFC2-49D5-2D1E-719025FFD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BC525-9B72-1802-6D3D-8F10D0B26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72E11-0820-4426-38E1-56B29B5096C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B81698D-6D5C-FE50-FD3C-894A7BA7B6BA}"/>
              </a:ext>
            </a:extLst>
          </p:cNvPr>
          <p:cNvSpPr>
            <a:spLocks noGrp="1"/>
          </p:cNvSpPr>
          <p:nvPr>
            <p:ph type="sldNum" sz="quarter" idx="5"/>
          </p:nvPr>
        </p:nvSpPr>
        <p:spPr/>
        <p:txBody>
          <a:bodyPr/>
          <a:lstStyle/>
          <a:p>
            <a:fld id="{2FFD58F3-E44F-4082-97DA-B6BFB984E45C}" type="slidenum">
              <a:rPr lang="en-IN" smtClean="0"/>
              <a:t>14</a:t>
            </a:fld>
            <a:endParaRPr lang="en-IN"/>
          </a:p>
        </p:txBody>
      </p:sp>
    </p:spTree>
    <p:extLst>
      <p:ext uri="{BB962C8B-B14F-4D97-AF65-F5344CB8AC3E}">
        <p14:creationId xmlns:p14="http://schemas.microsoft.com/office/powerpoint/2010/main" val="426805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4.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5.svg"/><Relationship Id="rId7" Type="http://schemas.openxmlformats.org/officeDocument/2006/relationships/image" Target="../media/image2.svg"/><Relationship Id="rId12"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9.svg"/><Relationship Id="rId5" Type="http://schemas.openxmlformats.org/officeDocument/2006/relationships/image" Target="../media/image6.svg"/><Relationship Id="rId1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 Id="rId1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5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54.sv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8.svg"/><Relationship Id="rId7" Type="http://schemas.openxmlformats.org/officeDocument/2006/relationships/image" Target="../media/image5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6.svg"/><Relationship Id="rId5" Type="http://schemas.openxmlformats.org/officeDocument/2006/relationships/image" Target="../media/image60.svg"/><Relationship Id="rId10" Type="http://schemas.openxmlformats.org/officeDocument/2006/relationships/image" Target="../media/image5.png"/><Relationship Id="rId4" Type="http://schemas.openxmlformats.org/officeDocument/2006/relationships/image" Target="../media/image59.png"/><Relationship Id="rId9" Type="http://schemas.openxmlformats.org/officeDocument/2006/relationships/image" Target="../media/image54.sv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5.svg"/><Relationship Id="rId7" Type="http://schemas.openxmlformats.org/officeDocument/2006/relationships/image" Target="../media/image2.svg"/><Relationship Id="rId12"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9.svg"/><Relationship Id="rId5" Type="http://schemas.openxmlformats.org/officeDocument/2006/relationships/image" Target="../media/image6.svg"/><Relationship Id="rId1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0.sv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4.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5.svg"/><Relationship Id="rId7" Type="http://schemas.openxmlformats.org/officeDocument/2006/relationships/image" Target="../media/image2.svg"/><Relationship Id="rId12"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9.svg"/><Relationship Id="rId5" Type="http://schemas.openxmlformats.org/officeDocument/2006/relationships/image" Target="../media/image6.svg"/><Relationship Id="rId1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svg"/><Relationship Id="rId3" Type="http://schemas.openxmlformats.org/officeDocument/2006/relationships/image" Target="../media/image36.svg"/><Relationship Id="rId7" Type="http://schemas.openxmlformats.org/officeDocument/2006/relationships/image" Target="../media/image2.svg"/><Relationship Id="rId12"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svg"/><Relationship Id="rId5" Type="http://schemas.openxmlformats.org/officeDocument/2006/relationships/image" Target="../media/image34.svg"/><Relationship Id="rId15" Type="http://schemas.openxmlformats.org/officeDocument/2006/relationships/image" Target="../media/image42.svg"/><Relationship Id="rId10" Type="http://schemas.openxmlformats.org/officeDocument/2006/relationships/image" Target="../media/image3.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5.svg"/><Relationship Id="rId7" Type="http://schemas.openxmlformats.org/officeDocument/2006/relationships/image" Target="../media/image2.svg"/><Relationship Id="rId12"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9.svg"/><Relationship Id="rId5" Type="http://schemas.openxmlformats.org/officeDocument/2006/relationships/image" Target="../media/image6.svg"/><Relationship Id="rId1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616C"/>
        </a:solidFill>
        <a:effectLst/>
      </p:bgPr>
    </p:bg>
    <p:spTree>
      <p:nvGrpSpPr>
        <p:cNvPr id="1" name=""/>
        <p:cNvGrpSpPr/>
        <p:nvPr/>
      </p:nvGrpSpPr>
      <p:grpSpPr>
        <a:xfrm>
          <a:off x="0" y="0"/>
          <a:ext cx="0" cy="0"/>
          <a:chOff x="0" y="0"/>
          <a:chExt cx="0" cy="0"/>
        </a:xfrm>
      </p:grpSpPr>
      <p:sp>
        <p:nvSpPr>
          <p:cNvPr id="2" name="Freeform 2"/>
          <p:cNvSpPr/>
          <p:nvPr/>
        </p:nvSpPr>
        <p:spPr>
          <a:xfrm rot="-665651">
            <a:off x="-374163" y="7063110"/>
            <a:ext cx="3363430" cy="4223485"/>
          </a:xfrm>
          <a:custGeom>
            <a:avLst/>
            <a:gdLst/>
            <a:ahLst/>
            <a:cxnLst/>
            <a:rect l="l" t="t" r="r" b="b"/>
            <a:pathLst>
              <a:path w="3363430" h="4223485">
                <a:moveTo>
                  <a:pt x="0" y="0"/>
                </a:moveTo>
                <a:lnTo>
                  <a:pt x="3363430" y="0"/>
                </a:lnTo>
                <a:lnTo>
                  <a:pt x="3363430" y="4223485"/>
                </a:lnTo>
                <a:lnTo>
                  <a:pt x="0" y="4223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rot="-63469">
            <a:off x="699475" y="1272652"/>
            <a:ext cx="16255606" cy="7982552"/>
            <a:chOff x="0" y="0"/>
            <a:chExt cx="4281312" cy="2102401"/>
          </a:xfrm>
        </p:grpSpPr>
        <p:sp>
          <p:nvSpPr>
            <p:cNvPr id="4" name="Freeform 4"/>
            <p:cNvSpPr/>
            <p:nvPr/>
          </p:nvSpPr>
          <p:spPr>
            <a:xfrm>
              <a:off x="0" y="0"/>
              <a:ext cx="4281312" cy="2102401"/>
            </a:xfrm>
            <a:custGeom>
              <a:avLst/>
              <a:gdLst/>
              <a:ahLst/>
              <a:cxnLst/>
              <a:rect l="l" t="t" r="r" b="b"/>
              <a:pathLst>
                <a:path w="4281312" h="2102401">
                  <a:moveTo>
                    <a:pt x="0" y="0"/>
                  </a:moveTo>
                  <a:lnTo>
                    <a:pt x="4281312" y="0"/>
                  </a:lnTo>
                  <a:lnTo>
                    <a:pt x="4281312" y="2102401"/>
                  </a:lnTo>
                  <a:lnTo>
                    <a:pt x="0" y="2102401"/>
                  </a:lnTo>
                  <a:close/>
                </a:path>
              </a:pathLst>
            </a:custGeom>
            <a:solidFill>
              <a:srgbClr val="FACED1"/>
            </a:solidFill>
            <a:ln w="19050" cap="sq">
              <a:solidFill>
                <a:srgbClr val="000000"/>
              </a:solidFill>
              <a:prstDash val="solid"/>
              <a:miter/>
            </a:ln>
          </p:spPr>
        </p:sp>
        <p:sp>
          <p:nvSpPr>
            <p:cNvPr id="5" name="TextBox 5"/>
            <p:cNvSpPr txBox="1"/>
            <p:nvPr/>
          </p:nvSpPr>
          <p:spPr>
            <a:xfrm>
              <a:off x="0" y="28575"/>
              <a:ext cx="4281312" cy="2073826"/>
            </a:xfrm>
            <a:prstGeom prst="rect">
              <a:avLst/>
            </a:prstGeom>
          </p:spPr>
          <p:txBody>
            <a:bodyPr lIns="50800" tIns="50800" rIns="50800" bIns="50800" rtlCol="0" anchor="ctr"/>
            <a:lstStyle/>
            <a:p>
              <a:pPr marL="0" lvl="0" indent="0" algn="ctr">
                <a:lnSpc>
                  <a:spcPts val="2694"/>
                </a:lnSpc>
                <a:spcBef>
                  <a:spcPct val="0"/>
                </a:spcBef>
              </a:pPr>
              <a:endParaRPr/>
            </a:p>
          </p:txBody>
        </p:sp>
      </p:grpSp>
      <p:sp>
        <p:nvSpPr>
          <p:cNvPr id="6" name="Freeform 6"/>
          <p:cNvSpPr/>
          <p:nvPr/>
        </p:nvSpPr>
        <p:spPr>
          <a:xfrm rot="553988">
            <a:off x="13519037" y="3915441"/>
            <a:ext cx="5448532" cy="4937732"/>
          </a:xfrm>
          <a:custGeom>
            <a:avLst/>
            <a:gdLst/>
            <a:ahLst/>
            <a:cxnLst/>
            <a:rect l="l" t="t" r="r" b="b"/>
            <a:pathLst>
              <a:path w="5448532" h="4937732">
                <a:moveTo>
                  <a:pt x="0" y="0"/>
                </a:moveTo>
                <a:lnTo>
                  <a:pt x="5448532" y="0"/>
                </a:lnTo>
                <a:lnTo>
                  <a:pt x="5448532" y="4937732"/>
                </a:lnTo>
                <a:lnTo>
                  <a:pt x="0" y="4937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9799252">
            <a:off x="-648845" y="-154798"/>
            <a:ext cx="3658709" cy="1234814"/>
          </a:xfrm>
          <a:custGeom>
            <a:avLst/>
            <a:gdLst/>
            <a:ahLst/>
            <a:cxnLst/>
            <a:rect l="l" t="t" r="r" b="b"/>
            <a:pathLst>
              <a:path w="3658709" h="1234814">
                <a:moveTo>
                  <a:pt x="0" y="0"/>
                </a:moveTo>
                <a:lnTo>
                  <a:pt x="3658709" y="0"/>
                </a:lnTo>
                <a:lnTo>
                  <a:pt x="3658709" y="1234814"/>
                </a:lnTo>
                <a:lnTo>
                  <a:pt x="0" y="12348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216278">
            <a:off x="10442914" y="8763903"/>
            <a:ext cx="3829835" cy="988794"/>
          </a:xfrm>
          <a:custGeom>
            <a:avLst/>
            <a:gdLst/>
            <a:ahLst/>
            <a:cxnLst/>
            <a:rect l="l" t="t" r="r" b="b"/>
            <a:pathLst>
              <a:path w="3829835" h="988794">
                <a:moveTo>
                  <a:pt x="0" y="0"/>
                </a:moveTo>
                <a:lnTo>
                  <a:pt x="3829835" y="0"/>
                </a:lnTo>
                <a:lnTo>
                  <a:pt x="3829835" y="988794"/>
                </a:lnTo>
                <a:lnTo>
                  <a:pt x="0" y="9887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9" name="Group 9"/>
          <p:cNvGrpSpPr/>
          <p:nvPr/>
        </p:nvGrpSpPr>
        <p:grpSpPr>
          <a:xfrm rot="262115">
            <a:off x="11282301" y="2160614"/>
            <a:ext cx="7354870" cy="5852290"/>
            <a:chOff x="0" y="0"/>
            <a:chExt cx="1021487" cy="812800"/>
          </a:xfrm>
        </p:grpSpPr>
        <p:sp>
          <p:nvSpPr>
            <p:cNvPr id="10" name="Freeform 10"/>
            <p:cNvSpPr/>
            <p:nvPr/>
          </p:nvSpPr>
          <p:spPr>
            <a:xfrm>
              <a:off x="0" y="0"/>
              <a:ext cx="1021487" cy="812800"/>
            </a:xfrm>
            <a:custGeom>
              <a:avLst/>
              <a:gdLst/>
              <a:ahLst/>
              <a:cxnLst/>
              <a:rect l="l" t="t" r="r" b="b"/>
              <a:pathLst>
                <a:path w="1021487" h="812800">
                  <a:moveTo>
                    <a:pt x="0" y="0"/>
                  </a:moveTo>
                  <a:lnTo>
                    <a:pt x="1021487" y="0"/>
                  </a:lnTo>
                  <a:lnTo>
                    <a:pt x="1021487" y="812800"/>
                  </a:lnTo>
                  <a:lnTo>
                    <a:pt x="0" y="812800"/>
                  </a:lnTo>
                  <a:close/>
                </a:path>
              </a:pathLst>
            </a:custGeom>
            <a:solidFill>
              <a:srgbClr val="FACED1"/>
            </a:solidFill>
            <a:ln w="19050" cap="sq">
              <a:solidFill>
                <a:srgbClr val="000000"/>
              </a:solidFill>
              <a:prstDash val="solid"/>
              <a:miter/>
            </a:ln>
          </p:spPr>
        </p:sp>
        <p:sp>
          <p:nvSpPr>
            <p:cNvPr id="11" name="TextBox 11"/>
            <p:cNvSpPr txBox="1"/>
            <p:nvPr/>
          </p:nvSpPr>
          <p:spPr>
            <a:xfrm>
              <a:off x="0" y="28575"/>
              <a:ext cx="1021487" cy="784225"/>
            </a:xfrm>
            <a:prstGeom prst="rect">
              <a:avLst/>
            </a:prstGeom>
          </p:spPr>
          <p:txBody>
            <a:bodyPr lIns="52802" tIns="52802" rIns="52802" bIns="52802" rtlCol="0" anchor="ctr"/>
            <a:lstStyle/>
            <a:p>
              <a:pPr marL="0" lvl="0" indent="0" algn="ctr">
                <a:lnSpc>
                  <a:spcPts val="2694"/>
                </a:lnSpc>
                <a:spcBef>
                  <a:spcPct val="0"/>
                </a:spcBef>
              </a:pPr>
              <a:endParaRPr/>
            </a:p>
          </p:txBody>
        </p:sp>
      </p:grpSp>
      <p:grpSp>
        <p:nvGrpSpPr>
          <p:cNvPr id="12" name="Group 12"/>
          <p:cNvGrpSpPr/>
          <p:nvPr/>
        </p:nvGrpSpPr>
        <p:grpSpPr>
          <a:xfrm rot="274619">
            <a:off x="11570764" y="2466396"/>
            <a:ext cx="7079319" cy="5277879"/>
            <a:chOff x="0" y="0"/>
            <a:chExt cx="1090224" cy="812800"/>
          </a:xfrm>
        </p:grpSpPr>
        <p:sp>
          <p:nvSpPr>
            <p:cNvPr id="13" name="Freeform 13"/>
            <p:cNvSpPr/>
            <p:nvPr/>
          </p:nvSpPr>
          <p:spPr>
            <a:xfrm>
              <a:off x="0" y="0"/>
              <a:ext cx="1090224" cy="812800"/>
            </a:xfrm>
            <a:custGeom>
              <a:avLst/>
              <a:gdLst/>
              <a:ahLst/>
              <a:cxnLst/>
              <a:rect l="l" t="t" r="r" b="b"/>
              <a:pathLst>
                <a:path w="1090224" h="812800">
                  <a:moveTo>
                    <a:pt x="0" y="0"/>
                  </a:moveTo>
                  <a:lnTo>
                    <a:pt x="1090224" y="0"/>
                  </a:lnTo>
                  <a:lnTo>
                    <a:pt x="1090224" y="812800"/>
                  </a:lnTo>
                  <a:lnTo>
                    <a:pt x="0" y="812800"/>
                  </a:lnTo>
                  <a:close/>
                </a:path>
              </a:pathLst>
            </a:custGeom>
            <a:blipFill>
              <a:blip r:embed="rId11"/>
              <a:stretch>
                <a:fillRect l="-5845" r="-5845"/>
              </a:stretch>
            </a:blipFill>
          </p:spPr>
        </p:sp>
      </p:grpSp>
      <p:sp>
        <p:nvSpPr>
          <p:cNvPr id="14" name="Freeform 14"/>
          <p:cNvSpPr/>
          <p:nvPr/>
        </p:nvSpPr>
        <p:spPr>
          <a:xfrm rot="1450879">
            <a:off x="16607390" y="1094854"/>
            <a:ext cx="839984" cy="1957590"/>
          </a:xfrm>
          <a:custGeom>
            <a:avLst/>
            <a:gdLst/>
            <a:ahLst/>
            <a:cxnLst/>
            <a:rect l="l" t="t" r="r" b="b"/>
            <a:pathLst>
              <a:path w="839984" h="1957590">
                <a:moveTo>
                  <a:pt x="0" y="0"/>
                </a:moveTo>
                <a:lnTo>
                  <a:pt x="839984" y="0"/>
                </a:lnTo>
                <a:lnTo>
                  <a:pt x="839984" y="1957590"/>
                </a:lnTo>
                <a:lnTo>
                  <a:pt x="0" y="19575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rot="-329893">
            <a:off x="2083007" y="1027757"/>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6" name="Group 16"/>
          <p:cNvGrpSpPr/>
          <p:nvPr/>
        </p:nvGrpSpPr>
        <p:grpSpPr>
          <a:xfrm>
            <a:off x="1183180" y="2226840"/>
            <a:ext cx="8781986" cy="6986443"/>
            <a:chOff x="0" y="161925"/>
            <a:chExt cx="11709315" cy="9546739"/>
          </a:xfrm>
        </p:grpSpPr>
        <p:sp>
          <p:nvSpPr>
            <p:cNvPr id="17" name="TextBox 17"/>
            <p:cNvSpPr txBox="1"/>
            <p:nvPr/>
          </p:nvSpPr>
          <p:spPr>
            <a:xfrm>
              <a:off x="0" y="161925"/>
              <a:ext cx="11709315" cy="4810227"/>
            </a:xfrm>
            <a:prstGeom prst="rect">
              <a:avLst/>
            </a:prstGeom>
          </p:spPr>
          <p:txBody>
            <a:bodyPr lIns="0" tIns="0" rIns="0" bIns="0" rtlCol="0" anchor="t">
              <a:spAutoFit/>
            </a:bodyPr>
            <a:lstStyle/>
            <a:p>
              <a:pPr marL="0" lvl="0" indent="0" algn="l">
                <a:lnSpc>
                  <a:spcPts val="9000"/>
                </a:lnSpc>
              </a:pPr>
              <a:r>
                <a:rPr lang="en-US" sz="9000" b="1" dirty="0">
                  <a:solidFill>
                    <a:srgbClr val="111111"/>
                  </a:solidFill>
                  <a:latin typeface="Roca One Heavy"/>
                  <a:ea typeface="Roca One Heavy"/>
                  <a:cs typeface="Roca One Heavy"/>
                  <a:sym typeface="Roca One Heavy"/>
                </a:rPr>
                <a:t>City Sakhi: Street Safety Heatmap</a:t>
              </a:r>
            </a:p>
          </p:txBody>
        </p:sp>
        <p:sp>
          <p:nvSpPr>
            <p:cNvPr id="18" name="TextBox 18"/>
            <p:cNvSpPr txBox="1"/>
            <p:nvPr/>
          </p:nvSpPr>
          <p:spPr>
            <a:xfrm>
              <a:off x="0" y="4950832"/>
              <a:ext cx="11070612" cy="4757832"/>
            </a:xfrm>
            <a:prstGeom prst="rect">
              <a:avLst/>
            </a:prstGeom>
          </p:spPr>
          <p:txBody>
            <a:bodyPr wrap="square" lIns="0" tIns="0" rIns="0" bIns="0" rtlCol="0" anchor="t">
              <a:spAutoFit/>
            </a:bodyPr>
            <a:lstStyle/>
            <a:p>
              <a:pPr marL="0" lvl="0" indent="0" algn="l">
                <a:lnSpc>
                  <a:spcPts val="3900"/>
                </a:lnSpc>
              </a:pPr>
              <a:r>
                <a:rPr lang="en-US" sz="3000" dirty="0">
                  <a:solidFill>
                    <a:srgbClr val="111111"/>
                  </a:solidFill>
                  <a:latin typeface="Now"/>
                  <a:ea typeface="Now"/>
                  <a:cs typeface="Now"/>
                  <a:sym typeface="Now"/>
                </a:rPr>
                <a:t>An innovative tool for enhancing nighttime safety in urban environments</a:t>
              </a:r>
            </a:p>
            <a:p>
              <a:pPr marL="0" lvl="0" indent="0" algn="l">
                <a:lnSpc>
                  <a:spcPts val="3900"/>
                </a:lnSpc>
              </a:pPr>
              <a:endParaRPr lang="en-US" sz="3000" dirty="0">
                <a:solidFill>
                  <a:srgbClr val="111111"/>
                </a:solidFill>
                <a:latin typeface="Now"/>
                <a:ea typeface="Now"/>
                <a:cs typeface="Now"/>
                <a:sym typeface="Now"/>
              </a:endParaRPr>
            </a:p>
            <a:p>
              <a:pPr marL="0" lvl="0" indent="0" algn="l">
                <a:lnSpc>
                  <a:spcPts val="3900"/>
                </a:lnSpc>
              </a:pPr>
              <a:r>
                <a:rPr lang="en-US" sz="2800" dirty="0">
                  <a:solidFill>
                    <a:srgbClr val="111111"/>
                  </a:solidFill>
                  <a:latin typeface="Now"/>
                  <a:ea typeface="Now"/>
                  <a:cs typeface="Now"/>
                  <a:sym typeface="Now"/>
                </a:rPr>
                <a:t>Made By: Millee Mittal</a:t>
              </a:r>
            </a:p>
            <a:p>
              <a:pPr marL="0" lvl="0" indent="0" algn="l">
                <a:lnSpc>
                  <a:spcPts val="3900"/>
                </a:lnSpc>
              </a:pPr>
              <a:r>
                <a:rPr lang="en-US" sz="2800" dirty="0">
                  <a:solidFill>
                    <a:srgbClr val="111111"/>
                  </a:solidFill>
                  <a:latin typeface="Now"/>
                  <a:ea typeface="Now"/>
                  <a:cs typeface="Now"/>
                  <a:sym typeface="Now"/>
                </a:rPr>
                <a:t>                 Harshita Jain</a:t>
              </a:r>
            </a:p>
            <a:p>
              <a:pPr marL="0" lvl="0" indent="0" algn="l">
                <a:lnSpc>
                  <a:spcPts val="3900"/>
                </a:lnSpc>
              </a:pPr>
              <a:r>
                <a:rPr lang="en-US" sz="2800" dirty="0">
                  <a:solidFill>
                    <a:srgbClr val="111111"/>
                  </a:solidFill>
                  <a:latin typeface="Now"/>
                  <a:ea typeface="Now"/>
                  <a:cs typeface="Now"/>
                  <a:sym typeface="Now"/>
                </a:rPr>
                <a:t>                 Arpit Makkar</a:t>
              </a:r>
            </a:p>
            <a:p>
              <a:pPr marL="0" lvl="0" indent="0" algn="l">
                <a:lnSpc>
                  <a:spcPts val="3900"/>
                </a:lnSpc>
              </a:pPr>
              <a:r>
                <a:rPr lang="en-US" sz="2800" dirty="0">
                  <a:solidFill>
                    <a:srgbClr val="111111"/>
                  </a:solidFill>
                  <a:latin typeface="Now"/>
                  <a:ea typeface="Now"/>
                  <a:cs typeface="Now"/>
                  <a:sym typeface="Now"/>
                </a:rPr>
                <a:t>                 Ashima </a:t>
              </a:r>
              <a:endParaRPr lang="en-US" sz="3000" dirty="0">
                <a:solidFill>
                  <a:srgbClr val="111111"/>
                </a:solidFill>
                <a:latin typeface="Now"/>
                <a:ea typeface="Now"/>
                <a:cs typeface="Now"/>
                <a:sym typeface="Now"/>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2422"/>
        </a:solidFill>
        <a:effectLst/>
      </p:bgPr>
    </p:bg>
    <p:spTree>
      <p:nvGrpSpPr>
        <p:cNvPr id="1" name=""/>
        <p:cNvGrpSpPr/>
        <p:nvPr/>
      </p:nvGrpSpPr>
      <p:grpSpPr>
        <a:xfrm>
          <a:off x="0" y="0"/>
          <a:ext cx="0" cy="0"/>
          <a:chOff x="0" y="0"/>
          <a:chExt cx="0" cy="0"/>
        </a:xfrm>
      </p:grpSpPr>
      <p:grpSp>
        <p:nvGrpSpPr>
          <p:cNvPr id="2" name="Group 2"/>
          <p:cNvGrpSpPr/>
          <p:nvPr/>
        </p:nvGrpSpPr>
        <p:grpSpPr>
          <a:xfrm>
            <a:off x="-1100512" y="3324728"/>
            <a:ext cx="14205661" cy="8170282"/>
            <a:chOff x="0" y="0"/>
            <a:chExt cx="3741409" cy="2151844"/>
          </a:xfrm>
        </p:grpSpPr>
        <p:sp>
          <p:nvSpPr>
            <p:cNvPr id="3" name="Freeform 3"/>
            <p:cNvSpPr/>
            <p:nvPr/>
          </p:nvSpPr>
          <p:spPr>
            <a:xfrm>
              <a:off x="0" y="0"/>
              <a:ext cx="3741408" cy="2151844"/>
            </a:xfrm>
            <a:custGeom>
              <a:avLst/>
              <a:gdLst/>
              <a:ahLst/>
              <a:cxnLst/>
              <a:rect l="l" t="t" r="r" b="b"/>
              <a:pathLst>
                <a:path w="3741408" h="2151844">
                  <a:moveTo>
                    <a:pt x="21800" y="0"/>
                  </a:moveTo>
                  <a:lnTo>
                    <a:pt x="3719609" y="0"/>
                  </a:lnTo>
                  <a:cubicBezTo>
                    <a:pt x="3725390" y="0"/>
                    <a:pt x="3730935" y="2297"/>
                    <a:pt x="3735024" y="6385"/>
                  </a:cubicBezTo>
                  <a:cubicBezTo>
                    <a:pt x="3739112" y="10473"/>
                    <a:pt x="3741408" y="16018"/>
                    <a:pt x="3741408" y="21800"/>
                  </a:cubicBezTo>
                  <a:lnTo>
                    <a:pt x="3741408" y="2130044"/>
                  </a:lnTo>
                  <a:cubicBezTo>
                    <a:pt x="3741408" y="2142084"/>
                    <a:pt x="3731649" y="2151844"/>
                    <a:pt x="3719609" y="2151844"/>
                  </a:cubicBezTo>
                  <a:lnTo>
                    <a:pt x="21800" y="2151844"/>
                  </a:lnTo>
                  <a:cubicBezTo>
                    <a:pt x="9760" y="2151844"/>
                    <a:pt x="0" y="2142084"/>
                    <a:pt x="0" y="2130044"/>
                  </a:cubicBezTo>
                  <a:lnTo>
                    <a:pt x="0" y="21800"/>
                  </a:lnTo>
                  <a:cubicBezTo>
                    <a:pt x="0" y="9760"/>
                    <a:pt x="9760" y="0"/>
                    <a:pt x="21800" y="0"/>
                  </a:cubicBezTo>
                  <a:close/>
                </a:path>
              </a:pathLst>
            </a:custGeom>
            <a:solidFill>
              <a:srgbClr val="EC616C"/>
            </a:solidFill>
            <a:ln w="19050" cap="rnd">
              <a:solidFill>
                <a:srgbClr val="000000"/>
              </a:solidFill>
              <a:prstDash val="solid"/>
              <a:round/>
            </a:ln>
          </p:spPr>
        </p:sp>
        <p:sp>
          <p:nvSpPr>
            <p:cNvPr id="4" name="TextBox 4"/>
            <p:cNvSpPr txBox="1"/>
            <p:nvPr/>
          </p:nvSpPr>
          <p:spPr>
            <a:xfrm>
              <a:off x="0" y="28575"/>
              <a:ext cx="3741409" cy="2123269"/>
            </a:xfrm>
            <a:prstGeom prst="rect">
              <a:avLst/>
            </a:prstGeom>
          </p:spPr>
          <p:txBody>
            <a:bodyPr lIns="50800" tIns="50800" rIns="50800" bIns="50800" rtlCol="0" anchor="ctr"/>
            <a:lstStyle/>
            <a:p>
              <a:pPr algn="ctr">
                <a:lnSpc>
                  <a:spcPts val="2694"/>
                </a:lnSpc>
              </a:pPr>
              <a:endParaRPr/>
            </a:p>
          </p:txBody>
        </p:sp>
      </p:grpSp>
      <p:sp>
        <p:nvSpPr>
          <p:cNvPr id="5" name="Freeform 5"/>
          <p:cNvSpPr/>
          <p:nvPr/>
        </p:nvSpPr>
        <p:spPr>
          <a:xfrm rot="-1183998">
            <a:off x="1092825" y="5727291"/>
            <a:ext cx="3365155" cy="3365155"/>
          </a:xfrm>
          <a:custGeom>
            <a:avLst/>
            <a:gdLst/>
            <a:ahLst/>
            <a:cxnLst/>
            <a:rect l="l" t="t" r="r" b="b"/>
            <a:pathLst>
              <a:path w="3365155" h="3365155">
                <a:moveTo>
                  <a:pt x="0" y="0"/>
                </a:moveTo>
                <a:lnTo>
                  <a:pt x="3365155" y="0"/>
                </a:lnTo>
                <a:lnTo>
                  <a:pt x="3365155" y="3365155"/>
                </a:lnTo>
                <a:lnTo>
                  <a:pt x="0" y="3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751564" y="1047750"/>
            <a:ext cx="8707171" cy="8170282"/>
            <a:chOff x="0" y="0"/>
            <a:chExt cx="2293247" cy="2151844"/>
          </a:xfrm>
        </p:grpSpPr>
        <p:sp>
          <p:nvSpPr>
            <p:cNvPr id="7" name="Freeform 7"/>
            <p:cNvSpPr/>
            <p:nvPr/>
          </p:nvSpPr>
          <p:spPr>
            <a:xfrm>
              <a:off x="0" y="0"/>
              <a:ext cx="2293247" cy="2151844"/>
            </a:xfrm>
            <a:custGeom>
              <a:avLst/>
              <a:gdLst/>
              <a:ahLst/>
              <a:cxnLst/>
              <a:rect l="l" t="t" r="r" b="b"/>
              <a:pathLst>
                <a:path w="2293247" h="2151844">
                  <a:moveTo>
                    <a:pt x="35566" y="0"/>
                  </a:moveTo>
                  <a:lnTo>
                    <a:pt x="2257681" y="0"/>
                  </a:lnTo>
                  <a:cubicBezTo>
                    <a:pt x="2267114" y="0"/>
                    <a:pt x="2276160" y="3747"/>
                    <a:pt x="2282830" y="10417"/>
                  </a:cubicBezTo>
                  <a:cubicBezTo>
                    <a:pt x="2289500" y="17087"/>
                    <a:pt x="2293247" y="26133"/>
                    <a:pt x="2293247" y="35566"/>
                  </a:cubicBezTo>
                  <a:lnTo>
                    <a:pt x="2293247" y="2116278"/>
                  </a:lnTo>
                  <a:cubicBezTo>
                    <a:pt x="2293247" y="2135921"/>
                    <a:pt x="2277323" y="2151844"/>
                    <a:pt x="2257681" y="2151844"/>
                  </a:cubicBezTo>
                  <a:lnTo>
                    <a:pt x="35566" y="2151844"/>
                  </a:lnTo>
                  <a:cubicBezTo>
                    <a:pt x="15923" y="2151844"/>
                    <a:pt x="0" y="2135921"/>
                    <a:pt x="0" y="2116278"/>
                  </a:cubicBezTo>
                  <a:lnTo>
                    <a:pt x="0" y="35566"/>
                  </a:lnTo>
                  <a:cubicBezTo>
                    <a:pt x="0" y="15923"/>
                    <a:pt x="15923" y="0"/>
                    <a:pt x="35566" y="0"/>
                  </a:cubicBezTo>
                  <a:close/>
                </a:path>
              </a:pathLst>
            </a:custGeom>
            <a:solidFill>
              <a:srgbClr val="FACED1"/>
            </a:solidFill>
            <a:ln w="19050" cap="rnd">
              <a:solidFill>
                <a:srgbClr val="000000"/>
              </a:solidFill>
              <a:prstDash val="solid"/>
              <a:round/>
            </a:ln>
          </p:spPr>
        </p:sp>
        <p:sp>
          <p:nvSpPr>
            <p:cNvPr id="8" name="TextBox 8"/>
            <p:cNvSpPr txBox="1"/>
            <p:nvPr/>
          </p:nvSpPr>
          <p:spPr>
            <a:xfrm>
              <a:off x="0" y="28575"/>
              <a:ext cx="2293247" cy="2123269"/>
            </a:xfrm>
            <a:prstGeom prst="rect">
              <a:avLst/>
            </a:prstGeom>
          </p:spPr>
          <p:txBody>
            <a:bodyPr lIns="50800" tIns="50800" rIns="50800" bIns="50800" rtlCol="0" anchor="ctr"/>
            <a:lstStyle/>
            <a:p>
              <a:pPr algn="ctr">
                <a:lnSpc>
                  <a:spcPts val="2694"/>
                </a:lnSpc>
              </a:pPr>
              <a:endParaRPr/>
            </a:p>
          </p:txBody>
        </p:sp>
      </p:grpSp>
      <p:sp>
        <p:nvSpPr>
          <p:cNvPr id="9" name="Freeform 9"/>
          <p:cNvSpPr/>
          <p:nvPr/>
        </p:nvSpPr>
        <p:spPr>
          <a:xfrm>
            <a:off x="16177197" y="470071"/>
            <a:ext cx="1322640" cy="1658483"/>
          </a:xfrm>
          <a:custGeom>
            <a:avLst/>
            <a:gdLst/>
            <a:ahLst/>
            <a:cxnLst/>
            <a:rect l="l" t="t" r="r" b="b"/>
            <a:pathLst>
              <a:path w="1322640" h="1658483">
                <a:moveTo>
                  <a:pt x="0" y="0"/>
                </a:moveTo>
                <a:lnTo>
                  <a:pt x="1322640" y="0"/>
                </a:lnTo>
                <a:lnTo>
                  <a:pt x="1322640" y="1658483"/>
                </a:lnTo>
                <a:lnTo>
                  <a:pt x="0" y="1658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595132">
            <a:off x="1464659" y="2184130"/>
            <a:ext cx="5959385" cy="6309559"/>
            <a:chOff x="0" y="0"/>
            <a:chExt cx="879080" cy="930735"/>
          </a:xfrm>
        </p:grpSpPr>
        <p:sp>
          <p:nvSpPr>
            <p:cNvPr id="11" name="Freeform 11"/>
            <p:cNvSpPr/>
            <p:nvPr/>
          </p:nvSpPr>
          <p:spPr>
            <a:xfrm>
              <a:off x="0" y="0"/>
              <a:ext cx="879080" cy="930735"/>
            </a:xfrm>
            <a:custGeom>
              <a:avLst/>
              <a:gdLst/>
              <a:ahLst/>
              <a:cxnLst/>
              <a:rect l="l" t="t" r="r" b="b"/>
              <a:pathLst>
                <a:path w="879080" h="930735">
                  <a:moveTo>
                    <a:pt x="0" y="0"/>
                  </a:moveTo>
                  <a:lnTo>
                    <a:pt x="879080" y="0"/>
                  </a:lnTo>
                  <a:lnTo>
                    <a:pt x="879080" y="930735"/>
                  </a:lnTo>
                  <a:lnTo>
                    <a:pt x="0" y="930735"/>
                  </a:lnTo>
                  <a:close/>
                </a:path>
              </a:pathLst>
            </a:custGeom>
            <a:solidFill>
              <a:srgbClr val="FACED1"/>
            </a:solidFill>
            <a:ln w="19050" cap="sq">
              <a:solidFill>
                <a:srgbClr val="000000"/>
              </a:solidFill>
              <a:prstDash val="solid"/>
              <a:miter/>
            </a:ln>
          </p:spPr>
        </p:sp>
        <p:sp>
          <p:nvSpPr>
            <p:cNvPr id="12" name="TextBox 12"/>
            <p:cNvSpPr txBox="1"/>
            <p:nvPr/>
          </p:nvSpPr>
          <p:spPr>
            <a:xfrm>
              <a:off x="0" y="28575"/>
              <a:ext cx="879080" cy="902160"/>
            </a:xfrm>
            <a:prstGeom prst="rect">
              <a:avLst/>
            </a:prstGeom>
          </p:spPr>
          <p:txBody>
            <a:bodyPr lIns="50800" tIns="50800" rIns="50800" bIns="50800" rtlCol="0" anchor="ctr"/>
            <a:lstStyle/>
            <a:p>
              <a:pPr marL="0" lvl="0" indent="0" algn="ctr">
                <a:lnSpc>
                  <a:spcPts val="2694"/>
                </a:lnSpc>
                <a:spcBef>
                  <a:spcPct val="0"/>
                </a:spcBef>
              </a:pPr>
              <a:endParaRPr/>
            </a:p>
          </p:txBody>
        </p:sp>
      </p:grpSp>
      <p:grpSp>
        <p:nvGrpSpPr>
          <p:cNvPr id="13" name="Group 13"/>
          <p:cNvGrpSpPr/>
          <p:nvPr/>
        </p:nvGrpSpPr>
        <p:grpSpPr>
          <a:xfrm rot="-597482">
            <a:off x="1680479" y="2427674"/>
            <a:ext cx="5525801" cy="5820985"/>
            <a:chOff x="0" y="0"/>
            <a:chExt cx="812800" cy="856219"/>
          </a:xfrm>
        </p:grpSpPr>
        <p:sp>
          <p:nvSpPr>
            <p:cNvPr id="14" name="Freeform 14"/>
            <p:cNvSpPr/>
            <p:nvPr/>
          </p:nvSpPr>
          <p:spPr>
            <a:xfrm>
              <a:off x="0" y="0"/>
              <a:ext cx="812800" cy="856219"/>
            </a:xfrm>
            <a:custGeom>
              <a:avLst/>
              <a:gdLst/>
              <a:ahLst/>
              <a:cxnLst/>
              <a:rect l="l" t="t" r="r" b="b"/>
              <a:pathLst>
                <a:path w="812800" h="856219">
                  <a:moveTo>
                    <a:pt x="0" y="0"/>
                  </a:moveTo>
                  <a:lnTo>
                    <a:pt x="812800" y="0"/>
                  </a:lnTo>
                  <a:lnTo>
                    <a:pt x="812800" y="856219"/>
                  </a:lnTo>
                  <a:lnTo>
                    <a:pt x="0" y="856219"/>
                  </a:lnTo>
                  <a:close/>
                </a:path>
              </a:pathLst>
            </a:custGeom>
            <a:blipFill>
              <a:blip r:embed="rId6"/>
              <a:stretch>
                <a:fillRect l="-7996" r="-7996"/>
              </a:stretch>
            </a:blipFill>
          </p:spPr>
        </p:sp>
      </p:grpSp>
      <p:sp>
        <p:nvSpPr>
          <p:cNvPr id="15" name="Freeform 15"/>
          <p:cNvSpPr/>
          <p:nvPr/>
        </p:nvSpPr>
        <p:spPr>
          <a:xfrm rot="-584762">
            <a:off x="2129181" y="1686599"/>
            <a:ext cx="3423594" cy="883910"/>
          </a:xfrm>
          <a:custGeom>
            <a:avLst/>
            <a:gdLst/>
            <a:ahLst/>
            <a:cxnLst/>
            <a:rect l="l" t="t" r="r" b="b"/>
            <a:pathLst>
              <a:path w="3423594" h="883910">
                <a:moveTo>
                  <a:pt x="0" y="0"/>
                </a:moveTo>
                <a:lnTo>
                  <a:pt x="3423595" y="0"/>
                </a:lnTo>
                <a:lnTo>
                  <a:pt x="3423595" y="883910"/>
                </a:lnTo>
                <a:lnTo>
                  <a:pt x="0" y="883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6" name="Group 16"/>
          <p:cNvGrpSpPr/>
          <p:nvPr/>
        </p:nvGrpSpPr>
        <p:grpSpPr>
          <a:xfrm>
            <a:off x="9761932" y="2489517"/>
            <a:ext cx="6959346" cy="5448630"/>
            <a:chOff x="0" y="57150"/>
            <a:chExt cx="9279128" cy="7264839"/>
          </a:xfrm>
        </p:grpSpPr>
        <p:sp>
          <p:nvSpPr>
            <p:cNvPr id="17" name="TextBox 17"/>
            <p:cNvSpPr txBox="1"/>
            <p:nvPr/>
          </p:nvSpPr>
          <p:spPr>
            <a:xfrm>
              <a:off x="0" y="57150"/>
              <a:ext cx="9279128" cy="2413423"/>
            </a:xfrm>
            <a:prstGeom prst="rect">
              <a:avLst/>
            </a:prstGeom>
          </p:spPr>
          <p:txBody>
            <a:bodyPr lIns="0" tIns="0" rIns="0" bIns="0" rtlCol="0" anchor="t">
              <a:spAutoFit/>
            </a:bodyPr>
            <a:lstStyle/>
            <a:p>
              <a:pPr marL="0" lvl="0" indent="0" algn="l">
                <a:lnSpc>
                  <a:spcPts val="7039"/>
                </a:lnSpc>
              </a:pPr>
              <a:r>
                <a:rPr lang="en-US" sz="6399" b="1">
                  <a:solidFill>
                    <a:srgbClr val="111111"/>
                  </a:solidFill>
                  <a:latin typeface="Roca One Heavy"/>
                  <a:ea typeface="Roca One Heavy"/>
                  <a:cs typeface="Roca One Heavy"/>
                  <a:sym typeface="Roca One Heavy"/>
                </a:rPr>
                <a:t>Hackathon Timeline - Day 2</a:t>
              </a:r>
            </a:p>
          </p:txBody>
        </p:sp>
        <p:sp>
          <p:nvSpPr>
            <p:cNvPr id="18" name="TextBox 18"/>
            <p:cNvSpPr txBox="1"/>
            <p:nvPr/>
          </p:nvSpPr>
          <p:spPr>
            <a:xfrm>
              <a:off x="0" y="2723124"/>
              <a:ext cx="9279128" cy="4598865"/>
            </a:xfrm>
            <a:prstGeom prst="rect">
              <a:avLst/>
            </a:prstGeom>
          </p:spPr>
          <p:txBody>
            <a:bodyPr lIns="0" tIns="0" rIns="0" bIns="0" rtlCol="0" anchor="t">
              <a:spAutoFit/>
            </a:bodyPr>
            <a:lstStyle/>
            <a:p>
              <a:pPr marL="0" lvl="0" indent="0" algn="l">
                <a:lnSpc>
                  <a:spcPts val="2956"/>
                </a:lnSpc>
              </a:pPr>
              <a:r>
                <a:rPr lang="en-US" sz="2190" dirty="0">
                  <a:solidFill>
                    <a:srgbClr val="111111"/>
                  </a:solidFill>
                  <a:latin typeface="Now"/>
                  <a:ea typeface="Now"/>
                  <a:cs typeface="Now"/>
                  <a:sym typeface="Now"/>
                </a:rPr>
                <a:t>On Day 2, our team will focus on the </a:t>
              </a:r>
              <a:r>
                <a:rPr lang="en-US" sz="2190" b="1" dirty="0">
                  <a:solidFill>
                    <a:srgbClr val="111111"/>
                  </a:solidFill>
                  <a:latin typeface="Now Bold"/>
                  <a:ea typeface="Now Bold"/>
                  <a:cs typeface="Now Bold"/>
                  <a:sym typeface="Now Bold"/>
                </a:rPr>
                <a:t>development and testing</a:t>
              </a:r>
              <a:r>
                <a:rPr lang="en-US" sz="2190" dirty="0">
                  <a:solidFill>
                    <a:srgbClr val="111111"/>
                  </a:solidFill>
                  <a:latin typeface="Now"/>
                  <a:ea typeface="Now"/>
                  <a:cs typeface="Now"/>
                  <a:sym typeface="Now"/>
                </a:rPr>
                <a:t> of the City Sakhi platform. We'll implement the core features, ensuring functionality and user experience are prioritized. Rigorous testing will be conducted to identify and resolve any bugs, while user feedback will be gathered to enhance the app's usability. Collaboration among team members will be crucial, enabling us to refine our solution and prepare for the final presentation.</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CED1"/>
        </a:solidFill>
        <a:effectLst/>
      </p:bgPr>
    </p:bg>
    <p:spTree>
      <p:nvGrpSpPr>
        <p:cNvPr id="1" name=""/>
        <p:cNvGrpSpPr/>
        <p:nvPr/>
      </p:nvGrpSpPr>
      <p:grpSpPr>
        <a:xfrm>
          <a:off x="0" y="0"/>
          <a:ext cx="0" cy="0"/>
          <a:chOff x="0" y="0"/>
          <a:chExt cx="0" cy="0"/>
        </a:xfrm>
      </p:grpSpPr>
      <p:sp>
        <p:nvSpPr>
          <p:cNvPr id="2" name="Freeform 2"/>
          <p:cNvSpPr/>
          <p:nvPr/>
        </p:nvSpPr>
        <p:spPr>
          <a:xfrm rot="-4846624">
            <a:off x="14398905" y="1144247"/>
            <a:ext cx="3941787" cy="3246599"/>
          </a:xfrm>
          <a:custGeom>
            <a:avLst/>
            <a:gdLst/>
            <a:ahLst/>
            <a:cxnLst/>
            <a:rect l="l" t="t" r="r" b="b"/>
            <a:pathLst>
              <a:path w="3941787" h="3246599">
                <a:moveTo>
                  <a:pt x="0" y="0"/>
                </a:moveTo>
                <a:lnTo>
                  <a:pt x="3941787" y="0"/>
                </a:lnTo>
                <a:lnTo>
                  <a:pt x="3941787" y="3246598"/>
                </a:lnTo>
                <a:lnTo>
                  <a:pt x="0" y="3246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5508" y="7632865"/>
            <a:ext cx="5134940" cy="4653539"/>
          </a:xfrm>
          <a:custGeom>
            <a:avLst/>
            <a:gdLst/>
            <a:ahLst/>
            <a:cxnLst/>
            <a:rect l="l" t="t" r="r" b="b"/>
            <a:pathLst>
              <a:path w="5134940" h="4653539">
                <a:moveTo>
                  <a:pt x="0" y="0"/>
                </a:moveTo>
                <a:lnTo>
                  <a:pt x="5134940" y="0"/>
                </a:lnTo>
                <a:lnTo>
                  <a:pt x="5134940" y="4653539"/>
                </a:lnTo>
                <a:lnTo>
                  <a:pt x="0" y="46535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76270">
            <a:off x="-71226" y="9370721"/>
            <a:ext cx="1737942" cy="993607"/>
          </a:xfrm>
          <a:custGeom>
            <a:avLst/>
            <a:gdLst/>
            <a:ahLst/>
            <a:cxnLst/>
            <a:rect l="l" t="t" r="r" b="b"/>
            <a:pathLst>
              <a:path w="1737942" h="993607">
                <a:moveTo>
                  <a:pt x="0" y="0"/>
                </a:moveTo>
                <a:lnTo>
                  <a:pt x="1737942" y="0"/>
                </a:lnTo>
                <a:lnTo>
                  <a:pt x="1737942" y="993608"/>
                </a:lnTo>
                <a:lnTo>
                  <a:pt x="0" y="993608"/>
                </a:lnTo>
                <a:lnTo>
                  <a:pt x="0" y="0"/>
                </a:lnTo>
                <a:close/>
              </a:path>
            </a:pathLst>
          </a:custGeom>
          <a:blipFill>
            <a:blip r:embed="rId6">
              <a:extLst>
                <a:ext uri="{96DAC541-7B7A-43D3-8B79-37D633B846F1}">
                  <asvg:svgBlip xmlns:asvg="http://schemas.microsoft.com/office/drawing/2016/SVG/main" r:embed="rId7"/>
                </a:ext>
              </a:extLst>
            </a:blip>
            <a:stretch>
              <a:fillRect l="-69397"/>
            </a:stretch>
          </a:blipFill>
        </p:spPr>
      </p:sp>
      <p:sp>
        <p:nvSpPr>
          <p:cNvPr id="5" name="TextBox 5"/>
          <p:cNvSpPr txBox="1"/>
          <p:nvPr/>
        </p:nvSpPr>
        <p:spPr>
          <a:xfrm>
            <a:off x="3883898" y="728835"/>
            <a:ext cx="10520204" cy="987450"/>
          </a:xfrm>
          <a:prstGeom prst="rect">
            <a:avLst/>
          </a:prstGeom>
        </p:spPr>
        <p:txBody>
          <a:bodyPr lIns="0" tIns="0" rIns="0" bIns="0" rtlCol="0" anchor="t">
            <a:spAutoFit/>
          </a:bodyPr>
          <a:lstStyle/>
          <a:p>
            <a:pPr marL="0" lvl="0" indent="0" algn="ctr">
              <a:lnSpc>
                <a:spcPts val="7679"/>
              </a:lnSpc>
            </a:pPr>
            <a:r>
              <a:rPr lang="en-US" sz="6399" b="1" dirty="0">
                <a:solidFill>
                  <a:srgbClr val="111111"/>
                </a:solidFill>
                <a:latin typeface="Roca One Heavy"/>
                <a:ea typeface="Roca One Heavy"/>
                <a:cs typeface="Roca One Heavy"/>
                <a:sym typeface="Roca One Heavy"/>
              </a:rPr>
              <a:t>Impact of City Sakhi</a:t>
            </a:r>
          </a:p>
        </p:txBody>
      </p:sp>
      <p:grpSp>
        <p:nvGrpSpPr>
          <p:cNvPr id="6" name="Group 6"/>
          <p:cNvGrpSpPr/>
          <p:nvPr/>
        </p:nvGrpSpPr>
        <p:grpSpPr>
          <a:xfrm>
            <a:off x="801784" y="1963398"/>
            <a:ext cx="4037096" cy="7280870"/>
            <a:chOff x="0" y="0"/>
            <a:chExt cx="1063268" cy="1917595"/>
          </a:xfrm>
        </p:grpSpPr>
        <p:sp>
          <p:nvSpPr>
            <p:cNvPr id="7" name="Freeform 7"/>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C616C"/>
            </a:solidFill>
            <a:ln w="19050" cap="rnd">
              <a:solidFill>
                <a:srgbClr val="000000"/>
              </a:solidFill>
              <a:prstDash val="solid"/>
              <a:round/>
            </a:ln>
          </p:spPr>
        </p:sp>
        <p:sp>
          <p:nvSpPr>
            <p:cNvPr id="8" name="TextBox 8"/>
            <p:cNvSpPr txBox="1"/>
            <p:nvPr/>
          </p:nvSpPr>
          <p:spPr>
            <a:xfrm>
              <a:off x="0" y="28575"/>
              <a:ext cx="1063268" cy="1889020"/>
            </a:xfrm>
            <a:prstGeom prst="rect">
              <a:avLst/>
            </a:prstGeom>
          </p:spPr>
          <p:txBody>
            <a:bodyPr lIns="50800" tIns="50800" rIns="50800" bIns="50800" rtlCol="0" anchor="ctr"/>
            <a:lstStyle/>
            <a:p>
              <a:pPr algn="ctr">
                <a:lnSpc>
                  <a:spcPts val="2694"/>
                </a:lnSpc>
              </a:pPr>
              <a:endParaRPr/>
            </a:p>
          </p:txBody>
        </p:sp>
      </p:grpSp>
      <p:grpSp>
        <p:nvGrpSpPr>
          <p:cNvPr id="9" name="Group 9"/>
          <p:cNvGrpSpPr/>
          <p:nvPr/>
        </p:nvGrpSpPr>
        <p:grpSpPr>
          <a:xfrm>
            <a:off x="1163822" y="2644767"/>
            <a:ext cx="3313021" cy="4515221"/>
            <a:chOff x="0" y="9525"/>
            <a:chExt cx="4417361" cy="6020296"/>
          </a:xfrm>
        </p:grpSpPr>
        <p:sp>
          <p:nvSpPr>
            <p:cNvPr id="10" name="TextBox 10"/>
            <p:cNvSpPr txBox="1"/>
            <p:nvPr/>
          </p:nvSpPr>
          <p:spPr>
            <a:xfrm>
              <a:off x="0" y="1594760"/>
              <a:ext cx="4417361" cy="4435061"/>
            </a:xfrm>
            <a:prstGeom prst="rect">
              <a:avLst/>
            </a:prstGeom>
          </p:spPr>
          <p:txBody>
            <a:bodyPr lIns="0" tIns="0" rIns="0" bIns="0" rtlCol="0" anchor="t">
              <a:spAutoFit/>
            </a:bodyPr>
            <a:lstStyle/>
            <a:p>
              <a:pPr marL="0" lvl="0" indent="0" algn="ctr">
                <a:lnSpc>
                  <a:spcPts val="2591"/>
                </a:lnSpc>
              </a:pPr>
              <a:r>
                <a:rPr lang="en-US" sz="1993" dirty="0">
                  <a:solidFill>
                    <a:srgbClr val="FFFFFF"/>
                  </a:solidFill>
                  <a:latin typeface="Now"/>
                  <a:ea typeface="Now"/>
                  <a:cs typeface="Now"/>
                  <a:sym typeface="Now"/>
                </a:rPr>
                <a:t>City Sakhi enhances </a:t>
              </a:r>
              <a:r>
                <a:rPr lang="en-US" sz="1993" b="1" dirty="0">
                  <a:solidFill>
                    <a:srgbClr val="FFFFFF"/>
                  </a:solidFill>
                  <a:latin typeface="Now Bold"/>
                  <a:ea typeface="Now Bold"/>
                  <a:cs typeface="Now Bold"/>
                  <a:sym typeface="Now Bold"/>
                </a:rPr>
                <a:t>nighttime safety</a:t>
              </a:r>
              <a:r>
                <a:rPr lang="en-US" sz="1993" dirty="0">
                  <a:solidFill>
                    <a:srgbClr val="FFFFFF"/>
                  </a:solidFill>
                  <a:latin typeface="Now"/>
                  <a:ea typeface="Now"/>
                  <a:cs typeface="Now"/>
                  <a:sym typeface="Now"/>
                </a:rPr>
                <a:t> by providing real-time data on safe and unsafe areas. This tool empowers citizens to make informed decisions about their routes and significantly reduces risks associated with nighttime travel.</a:t>
              </a:r>
            </a:p>
          </p:txBody>
        </p:sp>
        <p:sp>
          <p:nvSpPr>
            <p:cNvPr id="11" name="TextBox 11"/>
            <p:cNvSpPr txBox="1"/>
            <p:nvPr/>
          </p:nvSpPr>
          <p:spPr>
            <a:xfrm>
              <a:off x="0" y="9525"/>
              <a:ext cx="4417361" cy="1158875"/>
            </a:xfrm>
            <a:prstGeom prst="rect">
              <a:avLst/>
            </a:prstGeom>
          </p:spPr>
          <p:txBody>
            <a:bodyPr lIns="0" tIns="0" rIns="0" bIns="0" rtlCol="0" anchor="t">
              <a:spAutoFit/>
            </a:bodyPr>
            <a:lstStyle/>
            <a:p>
              <a:pPr marL="0" lvl="0" indent="0" algn="ctr">
                <a:lnSpc>
                  <a:spcPts val="3300"/>
                </a:lnSpc>
              </a:pPr>
              <a:r>
                <a:rPr lang="en-US" sz="3000" b="1">
                  <a:solidFill>
                    <a:srgbClr val="FFFFFF"/>
                  </a:solidFill>
                  <a:latin typeface="Now Heavy"/>
                  <a:ea typeface="Now Heavy"/>
                  <a:cs typeface="Now Heavy"/>
                  <a:sym typeface="Now Heavy"/>
                </a:rPr>
                <a:t>Improved Urban Safety</a:t>
              </a:r>
            </a:p>
          </p:txBody>
        </p:sp>
      </p:grpSp>
      <p:grpSp>
        <p:nvGrpSpPr>
          <p:cNvPr id="12" name="Group 12"/>
          <p:cNvGrpSpPr/>
          <p:nvPr/>
        </p:nvGrpSpPr>
        <p:grpSpPr>
          <a:xfrm>
            <a:off x="9173780" y="1963398"/>
            <a:ext cx="4037096" cy="7280870"/>
            <a:chOff x="0" y="0"/>
            <a:chExt cx="1063268" cy="1917595"/>
          </a:xfrm>
        </p:grpSpPr>
        <p:sp>
          <p:nvSpPr>
            <p:cNvPr id="13" name="Freeform 13"/>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C616C"/>
            </a:solidFill>
            <a:ln w="19050" cap="rnd">
              <a:solidFill>
                <a:srgbClr val="000000"/>
              </a:solidFill>
              <a:prstDash val="solid"/>
              <a:round/>
            </a:ln>
          </p:spPr>
        </p:sp>
        <p:sp>
          <p:nvSpPr>
            <p:cNvPr id="14" name="TextBox 14"/>
            <p:cNvSpPr txBox="1"/>
            <p:nvPr/>
          </p:nvSpPr>
          <p:spPr>
            <a:xfrm>
              <a:off x="0" y="28575"/>
              <a:ext cx="1063268" cy="1889020"/>
            </a:xfrm>
            <a:prstGeom prst="rect">
              <a:avLst/>
            </a:prstGeom>
          </p:spPr>
          <p:txBody>
            <a:bodyPr lIns="50800" tIns="50800" rIns="50800" bIns="50800" rtlCol="0" anchor="ctr"/>
            <a:lstStyle/>
            <a:p>
              <a:pPr algn="ctr">
                <a:lnSpc>
                  <a:spcPts val="2694"/>
                </a:lnSpc>
              </a:pPr>
              <a:endParaRPr/>
            </a:p>
          </p:txBody>
        </p:sp>
      </p:grpSp>
      <p:grpSp>
        <p:nvGrpSpPr>
          <p:cNvPr id="15" name="Group 15"/>
          <p:cNvGrpSpPr/>
          <p:nvPr/>
        </p:nvGrpSpPr>
        <p:grpSpPr>
          <a:xfrm>
            <a:off x="9535818" y="2644767"/>
            <a:ext cx="3313021" cy="4848646"/>
            <a:chOff x="0" y="9525"/>
            <a:chExt cx="4417361" cy="6464862"/>
          </a:xfrm>
        </p:grpSpPr>
        <p:sp>
          <p:nvSpPr>
            <p:cNvPr id="16" name="TextBox 16"/>
            <p:cNvSpPr txBox="1"/>
            <p:nvPr/>
          </p:nvSpPr>
          <p:spPr>
            <a:xfrm>
              <a:off x="0" y="1594760"/>
              <a:ext cx="4417361" cy="4879627"/>
            </a:xfrm>
            <a:prstGeom prst="rect">
              <a:avLst/>
            </a:prstGeom>
          </p:spPr>
          <p:txBody>
            <a:bodyPr lIns="0" tIns="0" rIns="0" bIns="0" rtlCol="0" anchor="t">
              <a:spAutoFit/>
            </a:bodyPr>
            <a:lstStyle/>
            <a:p>
              <a:pPr marL="0" lvl="0" indent="0" algn="ctr">
                <a:lnSpc>
                  <a:spcPts val="2591"/>
                </a:lnSpc>
              </a:pPr>
              <a:r>
                <a:rPr lang="en-US" sz="1993" dirty="0">
                  <a:solidFill>
                    <a:srgbClr val="FFFFFF"/>
                  </a:solidFill>
                  <a:latin typeface="Now"/>
                  <a:ea typeface="Now"/>
                  <a:cs typeface="Now"/>
                  <a:sym typeface="Now"/>
                </a:rPr>
                <a:t>City Sakhi enables citizens to take control of their safety by equipping them with </a:t>
              </a:r>
              <a:r>
                <a:rPr lang="en-US" sz="1993" b="1" dirty="0">
                  <a:solidFill>
                    <a:srgbClr val="FFFFFF"/>
                  </a:solidFill>
                  <a:latin typeface="Now Bold"/>
                  <a:ea typeface="Now Bold"/>
                  <a:cs typeface="Now Bold"/>
                  <a:sym typeface="Now Bold"/>
                </a:rPr>
                <a:t>valuable information</a:t>
              </a:r>
              <a:r>
                <a:rPr lang="en-US" sz="1993" dirty="0">
                  <a:solidFill>
                    <a:srgbClr val="FFFFFF"/>
                  </a:solidFill>
                  <a:latin typeface="Now"/>
                  <a:ea typeface="Now"/>
                  <a:cs typeface="Now"/>
                  <a:sym typeface="Now"/>
                </a:rPr>
                <a:t>. This empowerment leads to increased community participation and engagement in safety initiatives and urban planning.</a:t>
              </a:r>
            </a:p>
          </p:txBody>
        </p:sp>
        <p:sp>
          <p:nvSpPr>
            <p:cNvPr id="17" name="TextBox 17"/>
            <p:cNvSpPr txBox="1"/>
            <p:nvPr/>
          </p:nvSpPr>
          <p:spPr>
            <a:xfrm>
              <a:off x="0" y="9525"/>
              <a:ext cx="4417361" cy="1158875"/>
            </a:xfrm>
            <a:prstGeom prst="rect">
              <a:avLst/>
            </a:prstGeom>
          </p:spPr>
          <p:txBody>
            <a:bodyPr lIns="0" tIns="0" rIns="0" bIns="0" rtlCol="0" anchor="t">
              <a:spAutoFit/>
            </a:bodyPr>
            <a:lstStyle/>
            <a:p>
              <a:pPr marL="0" lvl="0" indent="0" algn="ctr">
                <a:lnSpc>
                  <a:spcPts val="3300"/>
                </a:lnSpc>
              </a:pPr>
              <a:r>
                <a:rPr lang="en-US" sz="3000" b="1">
                  <a:solidFill>
                    <a:srgbClr val="FFFFFF"/>
                  </a:solidFill>
                  <a:latin typeface="Now Heavy"/>
                  <a:ea typeface="Now Heavy"/>
                  <a:cs typeface="Now Heavy"/>
                  <a:sym typeface="Now Heavy"/>
                </a:rPr>
                <a:t>Empowered Citizens</a:t>
              </a:r>
            </a:p>
          </p:txBody>
        </p:sp>
      </p:grpSp>
      <p:grpSp>
        <p:nvGrpSpPr>
          <p:cNvPr id="18" name="Group 18"/>
          <p:cNvGrpSpPr/>
          <p:nvPr/>
        </p:nvGrpSpPr>
        <p:grpSpPr>
          <a:xfrm>
            <a:off x="4987782" y="1963398"/>
            <a:ext cx="4037096" cy="7280870"/>
            <a:chOff x="0" y="0"/>
            <a:chExt cx="1063268" cy="1917595"/>
          </a:xfrm>
        </p:grpSpPr>
        <p:sp>
          <p:nvSpPr>
            <p:cNvPr id="19" name="Freeform 19"/>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C616C"/>
            </a:solidFill>
            <a:ln w="19050" cap="rnd">
              <a:solidFill>
                <a:srgbClr val="000000"/>
              </a:solidFill>
              <a:prstDash val="solid"/>
              <a:round/>
            </a:ln>
          </p:spPr>
        </p:sp>
        <p:sp>
          <p:nvSpPr>
            <p:cNvPr id="20" name="TextBox 20"/>
            <p:cNvSpPr txBox="1"/>
            <p:nvPr/>
          </p:nvSpPr>
          <p:spPr>
            <a:xfrm>
              <a:off x="0" y="28575"/>
              <a:ext cx="1063268" cy="1889020"/>
            </a:xfrm>
            <a:prstGeom prst="rect">
              <a:avLst/>
            </a:prstGeom>
          </p:spPr>
          <p:txBody>
            <a:bodyPr lIns="50800" tIns="50800" rIns="50800" bIns="50800" rtlCol="0" anchor="ctr"/>
            <a:lstStyle/>
            <a:p>
              <a:pPr algn="ctr">
                <a:lnSpc>
                  <a:spcPts val="2694"/>
                </a:lnSpc>
              </a:pPr>
              <a:endParaRPr/>
            </a:p>
          </p:txBody>
        </p:sp>
      </p:grpSp>
      <p:grpSp>
        <p:nvGrpSpPr>
          <p:cNvPr id="21" name="Group 21"/>
          <p:cNvGrpSpPr/>
          <p:nvPr/>
        </p:nvGrpSpPr>
        <p:grpSpPr>
          <a:xfrm>
            <a:off x="5349820" y="2644767"/>
            <a:ext cx="3313021" cy="3762697"/>
            <a:chOff x="0" y="9525"/>
            <a:chExt cx="4417361" cy="5016931"/>
          </a:xfrm>
        </p:grpSpPr>
        <p:sp>
          <p:nvSpPr>
            <p:cNvPr id="22" name="TextBox 22"/>
            <p:cNvSpPr txBox="1"/>
            <p:nvPr/>
          </p:nvSpPr>
          <p:spPr>
            <a:xfrm>
              <a:off x="0" y="1035960"/>
              <a:ext cx="4417361" cy="3990496"/>
            </a:xfrm>
            <a:prstGeom prst="rect">
              <a:avLst/>
            </a:prstGeom>
          </p:spPr>
          <p:txBody>
            <a:bodyPr lIns="0" tIns="0" rIns="0" bIns="0" rtlCol="0" anchor="t">
              <a:spAutoFit/>
            </a:bodyPr>
            <a:lstStyle/>
            <a:p>
              <a:pPr marL="0" lvl="0" indent="0" algn="ctr">
                <a:lnSpc>
                  <a:spcPts val="2591"/>
                </a:lnSpc>
              </a:pPr>
              <a:r>
                <a:rPr lang="en-US" sz="1993" dirty="0">
                  <a:solidFill>
                    <a:srgbClr val="FFFFFF"/>
                  </a:solidFill>
                  <a:latin typeface="Now"/>
                  <a:ea typeface="Now"/>
                  <a:cs typeface="Now"/>
                  <a:sym typeface="Now"/>
                </a:rPr>
                <a:t>By involving the community in data collection and sharing, City Sakhi fosters </a:t>
              </a:r>
              <a:r>
                <a:rPr lang="en-US" sz="1993" b="1" dirty="0">
                  <a:solidFill>
                    <a:srgbClr val="FFFFFF"/>
                  </a:solidFill>
                  <a:latin typeface="Now Bold"/>
                  <a:ea typeface="Now Bold"/>
                  <a:cs typeface="Now Bold"/>
                  <a:sym typeface="Now Bold"/>
                </a:rPr>
                <a:t>trust and collaboration</a:t>
              </a:r>
              <a:r>
                <a:rPr lang="en-US" sz="1993" dirty="0">
                  <a:solidFill>
                    <a:srgbClr val="FFFFFF"/>
                  </a:solidFill>
                  <a:latin typeface="Now"/>
                  <a:ea typeface="Now"/>
                  <a:cs typeface="Now"/>
                  <a:sym typeface="Now"/>
                </a:rPr>
                <a:t>. Citizens feel more connected to their neighborhoods, and the map becomes a reliable resource for everyone.</a:t>
              </a:r>
            </a:p>
          </p:txBody>
        </p:sp>
        <p:sp>
          <p:nvSpPr>
            <p:cNvPr id="23" name="TextBox 23"/>
            <p:cNvSpPr txBox="1"/>
            <p:nvPr/>
          </p:nvSpPr>
          <p:spPr>
            <a:xfrm>
              <a:off x="0" y="9525"/>
              <a:ext cx="4417361" cy="600075"/>
            </a:xfrm>
            <a:prstGeom prst="rect">
              <a:avLst/>
            </a:prstGeom>
          </p:spPr>
          <p:txBody>
            <a:bodyPr lIns="0" tIns="0" rIns="0" bIns="0" rtlCol="0" anchor="t">
              <a:spAutoFit/>
            </a:bodyPr>
            <a:lstStyle/>
            <a:p>
              <a:pPr marL="0" lvl="0" indent="0" algn="ctr">
                <a:lnSpc>
                  <a:spcPts val="3300"/>
                </a:lnSpc>
              </a:pPr>
              <a:r>
                <a:rPr lang="en-US" sz="3000" b="1">
                  <a:solidFill>
                    <a:srgbClr val="FFFFFF"/>
                  </a:solidFill>
                  <a:latin typeface="Now Bold"/>
                  <a:ea typeface="Now Bold"/>
                  <a:cs typeface="Now Bold"/>
                  <a:sym typeface="Now Bold"/>
                </a:rPr>
                <a:t>Community Trust</a:t>
              </a:r>
            </a:p>
          </p:txBody>
        </p:sp>
      </p:grpSp>
      <p:grpSp>
        <p:nvGrpSpPr>
          <p:cNvPr id="24" name="Group 24"/>
          <p:cNvGrpSpPr/>
          <p:nvPr/>
        </p:nvGrpSpPr>
        <p:grpSpPr>
          <a:xfrm>
            <a:off x="13359778" y="1963398"/>
            <a:ext cx="4037096" cy="7280870"/>
            <a:chOff x="0" y="0"/>
            <a:chExt cx="1063268" cy="1917595"/>
          </a:xfrm>
        </p:grpSpPr>
        <p:sp>
          <p:nvSpPr>
            <p:cNvPr id="25" name="Freeform 25"/>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C616C"/>
            </a:solidFill>
            <a:ln w="19050" cap="rnd">
              <a:solidFill>
                <a:srgbClr val="000000"/>
              </a:solidFill>
              <a:prstDash val="solid"/>
              <a:round/>
            </a:ln>
          </p:spPr>
        </p:sp>
        <p:sp>
          <p:nvSpPr>
            <p:cNvPr id="26" name="TextBox 26"/>
            <p:cNvSpPr txBox="1"/>
            <p:nvPr/>
          </p:nvSpPr>
          <p:spPr>
            <a:xfrm>
              <a:off x="0" y="28575"/>
              <a:ext cx="1063268" cy="1889020"/>
            </a:xfrm>
            <a:prstGeom prst="rect">
              <a:avLst/>
            </a:prstGeom>
          </p:spPr>
          <p:txBody>
            <a:bodyPr lIns="50800" tIns="50800" rIns="50800" bIns="50800" rtlCol="0" anchor="ctr"/>
            <a:lstStyle/>
            <a:p>
              <a:pPr algn="ctr">
                <a:lnSpc>
                  <a:spcPts val="2694"/>
                </a:lnSpc>
              </a:pPr>
              <a:endParaRPr/>
            </a:p>
          </p:txBody>
        </p:sp>
      </p:grpSp>
      <p:grpSp>
        <p:nvGrpSpPr>
          <p:cNvPr id="27" name="Group 27"/>
          <p:cNvGrpSpPr/>
          <p:nvPr/>
        </p:nvGrpSpPr>
        <p:grpSpPr>
          <a:xfrm>
            <a:off x="13721816" y="2637623"/>
            <a:ext cx="3313021" cy="4106838"/>
            <a:chOff x="0" y="0"/>
            <a:chExt cx="4417361" cy="5475785"/>
          </a:xfrm>
        </p:grpSpPr>
        <p:sp>
          <p:nvSpPr>
            <p:cNvPr id="28" name="TextBox 28"/>
            <p:cNvSpPr txBox="1"/>
            <p:nvPr/>
          </p:nvSpPr>
          <p:spPr>
            <a:xfrm>
              <a:off x="0" y="1594760"/>
              <a:ext cx="4417361" cy="3881025"/>
            </a:xfrm>
            <a:prstGeom prst="rect">
              <a:avLst/>
            </a:prstGeom>
          </p:spPr>
          <p:txBody>
            <a:bodyPr lIns="0" tIns="0" rIns="0" bIns="0" rtlCol="0" anchor="t">
              <a:spAutoFit/>
            </a:bodyPr>
            <a:lstStyle/>
            <a:p>
              <a:pPr marL="0" lvl="0" indent="0" algn="ctr">
                <a:lnSpc>
                  <a:spcPts val="2591"/>
                </a:lnSpc>
              </a:pPr>
              <a:r>
                <a:rPr lang="en-US" sz="1993">
                  <a:solidFill>
                    <a:srgbClr val="FFFFFF"/>
                  </a:solidFill>
                  <a:latin typeface="Now"/>
                  <a:ea typeface="Now"/>
                  <a:cs typeface="Now"/>
                  <a:sym typeface="Now"/>
                </a:rPr>
                <a:t>The platform provides </a:t>
              </a:r>
              <a:r>
                <a:rPr lang="en-US" sz="1993" b="1">
                  <a:solidFill>
                    <a:srgbClr val="FFFFFF"/>
                  </a:solidFill>
                  <a:latin typeface="Now Bold"/>
                  <a:ea typeface="Now Bold"/>
                  <a:cs typeface="Now Bold"/>
                  <a:sym typeface="Now Bold"/>
                </a:rPr>
                <a:t>robust analytics</a:t>
              </a:r>
              <a:r>
                <a:rPr lang="en-US" sz="1993">
                  <a:solidFill>
                    <a:srgbClr val="FFFFFF"/>
                  </a:solidFill>
                  <a:latin typeface="Now"/>
                  <a:ea typeface="Now"/>
                  <a:cs typeface="Now"/>
                  <a:sym typeface="Now"/>
                </a:rPr>
                <a:t> that help city planners and organizations understand safety trends. This data-driven approach leads to targeted improvements in urban infrastructure and overall community safety.</a:t>
              </a:r>
            </a:p>
          </p:txBody>
        </p:sp>
        <p:sp>
          <p:nvSpPr>
            <p:cNvPr id="29" name="TextBox 29"/>
            <p:cNvSpPr txBox="1"/>
            <p:nvPr/>
          </p:nvSpPr>
          <p:spPr>
            <a:xfrm>
              <a:off x="0" y="9525"/>
              <a:ext cx="4417361" cy="1158875"/>
            </a:xfrm>
            <a:prstGeom prst="rect">
              <a:avLst/>
            </a:prstGeom>
          </p:spPr>
          <p:txBody>
            <a:bodyPr lIns="0" tIns="0" rIns="0" bIns="0" rtlCol="0" anchor="t">
              <a:spAutoFit/>
            </a:bodyPr>
            <a:lstStyle/>
            <a:p>
              <a:pPr marL="0" lvl="0" indent="0" algn="ctr">
                <a:lnSpc>
                  <a:spcPts val="3300"/>
                </a:lnSpc>
              </a:pPr>
              <a:r>
                <a:rPr lang="en-US" sz="3000" b="1">
                  <a:solidFill>
                    <a:srgbClr val="FFFFFF"/>
                  </a:solidFill>
                  <a:latin typeface="Now Heavy"/>
                  <a:ea typeface="Now Heavy"/>
                  <a:cs typeface="Now Heavy"/>
                  <a:sym typeface="Now Heavy"/>
                </a:rPr>
                <a:t>Data-Driven Insights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616C"/>
        </a:solidFill>
        <a:effectLst/>
      </p:bgPr>
    </p:bg>
    <p:spTree>
      <p:nvGrpSpPr>
        <p:cNvPr id="1" name=""/>
        <p:cNvGrpSpPr/>
        <p:nvPr/>
      </p:nvGrpSpPr>
      <p:grpSpPr>
        <a:xfrm>
          <a:off x="0" y="0"/>
          <a:ext cx="0" cy="0"/>
          <a:chOff x="0" y="0"/>
          <a:chExt cx="0" cy="0"/>
        </a:xfrm>
      </p:grpSpPr>
      <p:sp>
        <p:nvSpPr>
          <p:cNvPr id="2" name="Freeform 2"/>
          <p:cNvSpPr/>
          <p:nvPr/>
        </p:nvSpPr>
        <p:spPr>
          <a:xfrm rot="1389305">
            <a:off x="16825028" y="1429891"/>
            <a:ext cx="3870256" cy="2322153"/>
          </a:xfrm>
          <a:custGeom>
            <a:avLst/>
            <a:gdLst/>
            <a:ahLst/>
            <a:cxnLst/>
            <a:rect l="l" t="t" r="r" b="b"/>
            <a:pathLst>
              <a:path w="3870256" h="2322153">
                <a:moveTo>
                  <a:pt x="0" y="0"/>
                </a:moveTo>
                <a:lnTo>
                  <a:pt x="3870255" y="0"/>
                </a:lnTo>
                <a:lnTo>
                  <a:pt x="3870255" y="2322153"/>
                </a:lnTo>
                <a:lnTo>
                  <a:pt x="0" y="2322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0080" y="5143500"/>
            <a:ext cx="2482277" cy="837768"/>
          </a:xfrm>
          <a:custGeom>
            <a:avLst/>
            <a:gdLst/>
            <a:ahLst/>
            <a:cxnLst/>
            <a:rect l="l" t="t" r="r" b="b"/>
            <a:pathLst>
              <a:path w="2482277" h="837768">
                <a:moveTo>
                  <a:pt x="0" y="0"/>
                </a:moveTo>
                <a:lnTo>
                  <a:pt x="2482277" y="0"/>
                </a:lnTo>
                <a:lnTo>
                  <a:pt x="2482277" y="837768"/>
                </a:lnTo>
                <a:lnTo>
                  <a:pt x="0" y="83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935705">
            <a:off x="17055529" y="-597206"/>
            <a:ext cx="2818696" cy="3539458"/>
          </a:xfrm>
          <a:custGeom>
            <a:avLst/>
            <a:gdLst/>
            <a:ahLst/>
            <a:cxnLst/>
            <a:rect l="l" t="t" r="r" b="b"/>
            <a:pathLst>
              <a:path w="2818696" h="3539458">
                <a:moveTo>
                  <a:pt x="0" y="0"/>
                </a:moveTo>
                <a:lnTo>
                  <a:pt x="2818696" y="0"/>
                </a:lnTo>
                <a:lnTo>
                  <a:pt x="2818696" y="3539458"/>
                </a:lnTo>
                <a:lnTo>
                  <a:pt x="0" y="3539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4282823">
            <a:off x="15367039" y="7622175"/>
            <a:ext cx="3163993" cy="4328846"/>
          </a:xfrm>
          <a:custGeom>
            <a:avLst/>
            <a:gdLst/>
            <a:ahLst/>
            <a:cxnLst/>
            <a:rect l="l" t="t" r="r" b="b"/>
            <a:pathLst>
              <a:path w="3163993" h="4328846">
                <a:moveTo>
                  <a:pt x="0" y="0"/>
                </a:moveTo>
                <a:lnTo>
                  <a:pt x="3163994" y="0"/>
                </a:lnTo>
                <a:lnTo>
                  <a:pt x="3163994" y="4328846"/>
                </a:lnTo>
                <a:lnTo>
                  <a:pt x="0" y="43288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00365" y="8485864"/>
            <a:ext cx="5251977" cy="4759605"/>
          </a:xfrm>
          <a:custGeom>
            <a:avLst/>
            <a:gdLst/>
            <a:ahLst/>
            <a:cxnLst/>
            <a:rect l="l" t="t" r="r" b="b"/>
            <a:pathLst>
              <a:path w="5251977" h="4759605">
                <a:moveTo>
                  <a:pt x="0" y="0"/>
                </a:moveTo>
                <a:lnTo>
                  <a:pt x="5251978" y="0"/>
                </a:lnTo>
                <a:lnTo>
                  <a:pt x="5251978" y="4759604"/>
                </a:lnTo>
                <a:lnTo>
                  <a:pt x="0" y="47596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9270180" y="3700708"/>
            <a:ext cx="7292917" cy="2558973"/>
            <a:chOff x="0" y="0"/>
            <a:chExt cx="1742040" cy="611255"/>
          </a:xfrm>
        </p:grpSpPr>
        <p:sp>
          <p:nvSpPr>
            <p:cNvPr id="8" name="Freeform 8"/>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9" name="TextBox 9"/>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0" name="Group 10"/>
          <p:cNvGrpSpPr/>
          <p:nvPr/>
        </p:nvGrpSpPr>
        <p:grpSpPr>
          <a:xfrm>
            <a:off x="1724903" y="3700708"/>
            <a:ext cx="7292917" cy="2558973"/>
            <a:chOff x="0" y="0"/>
            <a:chExt cx="1742040" cy="611255"/>
          </a:xfrm>
        </p:grpSpPr>
        <p:sp>
          <p:nvSpPr>
            <p:cNvPr id="11" name="Freeform 11"/>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2" name="TextBox 12"/>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13" name="TextBox 13"/>
          <p:cNvSpPr txBox="1"/>
          <p:nvPr/>
        </p:nvSpPr>
        <p:spPr>
          <a:xfrm>
            <a:off x="9739775" y="4302895"/>
            <a:ext cx="6353727" cy="1345073"/>
          </a:xfrm>
          <a:prstGeom prst="rect">
            <a:avLst/>
          </a:prstGeom>
        </p:spPr>
        <p:txBody>
          <a:bodyPr lIns="0" tIns="0" rIns="0" bIns="0" rtlCol="0" anchor="t">
            <a:spAutoFit/>
          </a:bodyPr>
          <a:lstStyle/>
          <a:p>
            <a:pPr marL="0" lvl="0" indent="0" algn="ctr">
              <a:lnSpc>
                <a:spcPts val="3591"/>
              </a:lnSpc>
            </a:pPr>
            <a:r>
              <a:rPr lang="en-US" sz="2943">
                <a:solidFill>
                  <a:srgbClr val="111111"/>
                </a:solidFill>
                <a:latin typeface="Now"/>
                <a:ea typeface="Now"/>
                <a:cs typeface="Now"/>
                <a:sym typeface="Now"/>
              </a:rPr>
              <a:t>Collaborate with local authorities to integrate </a:t>
            </a:r>
            <a:r>
              <a:rPr lang="en-US" sz="2943" b="1">
                <a:solidFill>
                  <a:srgbClr val="111111"/>
                </a:solidFill>
                <a:latin typeface="Now Bold"/>
                <a:ea typeface="Now Bold"/>
                <a:cs typeface="Now Bold"/>
                <a:sym typeface="Now Bold"/>
              </a:rPr>
              <a:t>real-time safety data</a:t>
            </a:r>
            <a:r>
              <a:rPr lang="en-US" sz="2943">
                <a:solidFill>
                  <a:srgbClr val="111111"/>
                </a:solidFill>
                <a:latin typeface="Now"/>
                <a:ea typeface="Now"/>
                <a:cs typeface="Now"/>
                <a:sym typeface="Now"/>
              </a:rPr>
              <a:t> into the platform.</a:t>
            </a:r>
          </a:p>
        </p:txBody>
      </p:sp>
      <p:sp>
        <p:nvSpPr>
          <p:cNvPr id="14" name="TextBox 14"/>
          <p:cNvSpPr txBox="1"/>
          <p:nvPr/>
        </p:nvSpPr>
        <p:spPr>
          <a:xfrm>
            <a:off x="2194498" y="4302895"/>
            <a:ext cx="6353727" cy="1345073"/>
          </a:xfrm>
          <a:prstGeom prst="rect">
            <a:avLst/>
          </a:prstGeom>
        </p:spPr>
        <p:txBody>
          <a:bodyPr lIns="0" tIns="0" rIns="0" bIns="0" rtlCol="0" anchor="t">
            <a:spAutoFit/>
          </a:bodyPr>
          <a:lstStyle/>
          <a:p>
            <a:pPr marL="0" lvl="0" indent="0" algn="ctr">
              <a:lnSpc>
                <a:spcPts val="3591"/>
              </a:lnSpc>
            </a:pPr>
            <a:r>
              <a:rPr lang="en-US" sz="2943">
                <a:solidFill>
                  <a:srgbClr val="111111"/>
                </a:solidFill>
                <a:latin typeface="Now"/>
                <a:ea typeface="Now"/>
                <a:cs typeface="Now"/>
                <a:sym typeface="Now"/>
              </a:rPr>
              <a:t>Enhance user feedback mechanisms to improve </a:t>
            </a:r>
            <a:r>
              <a:rPr lang="en-US" sz="2943" b="1">
                <a:solidFill>
                  <a:srgbClr val="111111"/>
                </a:solidFill>
                <a:latin typeface="Now Bold"/>
                <a:ea typeface="Now Bold"/>
                <a:cs typeface="Now Bold"/>
                <a:sym typeface="Now Bold"/>
              </a:rPr>
              <a:t>app functionality</a:t>
            </a:r>
            <a:r>
              <a:rPr lang="en-US" sz="2943">
                <a:solidFill>
                  <a:srgbClr val="111111"/>
                </a:solidFill>
                <a:latin typeface="Now"/>
                <a:ea typeface="Now"/>
                <a:cs typeface="Now"/>
                <a:sym typeface="Now"/>
              </a:rPr>
              <a:t> and user experience.</a:t>
            </a:r>
          </a:p>
        </p:txBody>
      </p:sp>
      <p:grpSp>
        <p:nvGrpSpPr>
          <p:cNvPr id="15" name="Group 15"/>
          <p:cNvGrpSpPr/>
          <p:nvPr/>
        </p:nvGrpSpPr>
        <p:grpSpPr>
          <a:xfrm>
            <a:off x="9270180" y="6436683"/>
            <a:ext cx="7292917" cy="2558973"/>
            <a:chOff x="0" y="0"/>
            <a:chExt cx="1742040" cy="611255"/>
          </a:xfrm>
        </p:grpSpPr>
        <p:sp>
          <p:nvSpPr>
            <p:cNvPr id="16" name="Freeform 16"/>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7" name="TextBox 17"/>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8" name="Group 18"/>
          <p:cNvGrpSpPr/>
          <p:nvPr/>
        </p:nvGrpSpPr>
        <p:grpSpPr>
          <a:xfrm>
            <a:off x="1724903" y="6436683"/>
            <a:ext cx="7292917" cy="2558973"/>
            <a:chOff x="0" y="0"/>
            <a:chExt cx="1742040" cy="611255"/>
          </a:xfrm>
        </p:grpSpPr>
        <p:sp>
          <p:nvSpPr>
            <p:cNvPr id="19" name="Freeform 19"/>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20" name="TextBox 20"/>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21" name="TextBox 21"/>
          <p:cNvSpPr txBox="1"/>
          <p:nvPr/>
        </p:nvSpPr>
        <p:spPr>
          <a:xfrm>
            <a:off x="9739775" y="7044992"/>
            <a:ext cx="6353727" cy="1345073"/>
          </a:xfrm>
          <a:prstGeom prst="rect">
            <a:avLst/>
          </a:prstGeom>
        </p:spPr>
        <p:txBody>
          <a:bodyPr lIns="0" tIns="0" rIns="0" bIns="0" rtlCol="0" anchor="t">
            <a:spAutoFit/>
          </a:bodyPr>
          <a:lstStyle/>
          <a:p>
            <a:pPr marL="0" lvl="0" indent="0" algn="ctr">
              <a:lnSpc>
                <a:spcPts val="3591"/>
              </a:lnSpc>
            </a:pPr>
            <a:r>
              <a:rPr lang="en-US" sz="2943">
                <a:solidFill>
                  <a:srgbClr val="111111"/>
                </a:solidFill>
                <a:latin typeface="Now"/>
                <a:ea typeface="Now"/>
                <a:cs typeface="Now"/>
                <a:sym typeface="Now"/>
              </a:rPr>
              <a:t>Develop partnerships with tech firms for </a:t>
            </a:r>
            <a:r>
              <a:rPr lang="en-US" sz="2943" b="1">
                <a:solidFill>
                  <a:srgbClr val="111111"/>
                </a:solidFill>
                <a:latin typeface="Now Bold"/>
                <a:ea typeface="Now Bold"/>
                <a:cs typeface="Now Bold"/>
                <a:sym typeface="Now Bold"/>
              </a:rPr>
              <a:t>advanced features</a:t>
            </a:r>
            <a:r>
              <a:rPr lang="en-US" sz="2943">
                <a:solidFill>
                  <a:srgbClr val="111111"/>
                </a:solidFill>
                <a:latin typeface="Now"/>
                <a:ea typeface="Now"/>
                <a:cs typeface="Now"/>
                <a:sym typeface="Now"/>
              </a:rPr>
              <a:t> and ongoing support.</a:t>
            </a:r>
          </a:p>
        </p:txBody>
      </p:sp>
      <p:sp>
        <p:nvSpPr>
          <p:cNvPr id="22" name="TextBox 22"/>
          <p:cNvSpPr txBox="1"/>
          <p:nvPr/>
        </p:nvSpPr>
        <p:spPr>
          <a:xfrm>
            <a:off x="2194498" y="7044992"/>
            <a:ext cx="6353727" cy="1345073"/>
          </a:xfrm>
          <a:prstGeom prst="rect">
            <a:avLst/>
          </a:prstGeom>
        </p:spPr>
        <p:txBody>
          <a:bodyPr lIns="0" tIns="0" rIns="0" bIns="0" rtlCol="0" anchor="t">
            <a:spAutoFit/>
          </a:bodyPr>
          <a:lstStyle/>
          <a:p>
            <a:pPr marL="0" lvl="0" indent="0" algn="ctr">
              <a:lnSpc>
                <a:spcPts val="3591"/>
              </a:lnSpc>
            </a:pPr>
            <a:r>
              <a:rPr lang="en-US" sz="2943">
                <a:solidFill>
                  <a:srgbClr val="111111"/>
                </a:solidFill>
                <a:latin typeface="Now"/>
                <a:ea typeface="Now"/>
                <a:cs typeface="Now"/>
                <a:sym typeface="Now"/>
              </a:rPr>
              <a:t>Host community workshops to raise awareness and gather </a:t>
            </a:r>
            <a:r>
              <a:rPr lang="en-US" sz="2943" b="1">
                <a:solidFill>
                  <a:srgbClr val="111111"/>
                </a:solidFill>
                <a:latin typeface="Now Bold"/>
                <a:ea typeface="Now Bold"/>
                <a:cs typeface="Now Bold"/>
                <a:sym typeface="Now Bold"/>
              </a:rPr>
              <a:t>input on safety needs</a:t>
            </a:r>
            <a:r>
              <a:rPr lang="en-US" sz="2943">
                <a:solidFill>
                  <a:srgbClr val="111111"/>
                </a:solidFill>
                <a:latin typeface="Now"/>
                <a:ea typeface="Now"/>
                <a:cs typeface="Now"/>
                <a:sym typeface="Now"/>
              </a:rPr>
              <a:t>.</a:t>
            </a:r>
          </a:p>
        </p:txBody>
      </p:sp>
      <p:sp>
        <p:nvSpPr>
          <p:cNvPr id="23" name="TextBox 23"/>
          <p:cNvSpPr txBox="1"/>
          <p:nvPr/>
        </p:nvSpPr>
        <p:spPr>
          <a:xfrm>
            <a:off x="2125624" y="1499243"/>
            <a:ext cx="14036752" cy="1426185"/>
          </a:xfrm>
          <a:prstGeom prst="rect">
            <a:avLst/>
          </a:prstGeom>
        </p:spPr>
        <p:txBody>
          <a:bodyPr lIns="0" tIns="0" rIns="0" bIns="0" rtlCol="0" anchor="t">
            <a:spAutoFit/>
          </a:bodyPr>
          <a:lstStyle/>
          <a:p>
            <a:pPr marL="0" lvl="0" indent="0" algn="ctr">
              <a:lnSpc>
                <a:spcPts val="5552"/>
              </a:lnSpc>
            </a:pPr>
            <a:r>
              <a:rPr lang="en-US" sz="5047" b="1" u="none" strike="noStrike">
                <a:solidFill>
                  <a:srgbClr val="FFFFFF"/>
                </a:solidFill>
                <a:latin typeface="Roca One Heavy"/>
                <a:ea typeface="Roca One Heavy"/>
                <a:cs typeface="Roca One Heavy"/>
                <a:sym typeface="Roca One Heavy"/>
              </a:rPr>
              <a:t>Next Steps &amp; Roadmap: </a:t>
            </a:r>
            <a:r>
              <a:rPr lang="en-US" sz="5047" b="1" u="none" strike="noStrike">
                <a:solidFill>
                  <a:srgbClr val="FFFFFF"/>
                </a:solidFill>
                <a:latin typeface="Roca One Bold"/>
                <a:ea typeface="Roca One Bold"/>
                <a:cs typeface="Roca One Bold"/>
                <a:sym typeface="Roca One Bold"/>
              </a:rPr>
              <a:t>Future Developments</a:t>
            </a:r>
            <a:r>
              <a:rPr lang="en-US" sz="5047" b="1" u="none" strike="noStrike">
                <a:solidFill>
                  <a:srgbClr val="FFFFFF"/>
                </a:solidFill>
                <a:latin typeface="Roca One Heavy"/>
                <a:ea typeface="Roca One Heavy"/>
                <a:cs typeface="Roca One Heavy"/>
                <a:sym typeface="Roca One Heavy"/>
              </a:rPr>
              <a:t> and Community Engagement Plans</a:t>
            </a:r>
          </a:p>
        </p:txBody>
      </p:sp>
      <p:sp>
        <p:nvSpPr>
          <p:cNvPr id="24" name="Freeform 24"/>
          <p:cNvSpPr/>
          <p:nvPr/>
        </p:nvSpPr>
        <p:spPr>
          <a:xfrm>
            <a:off x="360054" y="7596340"/>
            <a:ext cx="668646" cy="2270094"/>
          </a:xfrm>
          <a:custGeom>
            <a:avLst/>
            <a:gdLst/>
            <a:ahLst/>
            <a:cxnLst/>
            <a:rect l="l" t="t" r="r" b="b"/>
            <a:pathLst>
              <a:path w="668646" h="2270094">
                <a:moveTo>
                  <a:pt x="0" y="0"/>
                </a:moveTo>
                <a:lnTo>
                  <a:pt x="668646" y="0"/>
                </a:lnTo>
                <a:lnTo>
                  <a:pt x="668646" y="2270093"/>
                </a:lnTo>
                <a:lnTo>
                  <a:pt x="0" y="22700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rot="-573341">
            <a:off x="-1064377" y="427372"/>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C120-5FD4-9303-058A-9E0AF865700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C4C3E62-1924-9247-9DEE-1D0EF967AA7E}"/>
              </a:ext>
            </a:extLst>
          </p:cNvPr>
          <p:cNvGrpSpPr/>
          <p:nvPr/>
        </p:nvGrpSpPr>
        <p:grpSpPr>
          <a:xfrm>
            <a:off x="0" y="0"/>
            <a:ext cx="18288000" cy="10287000"/>
            <a:chOff x="0" y="0"/>
            <a:chExt cx="4422020" cy="2221715"/>
          </a:xfrm>
        </p:grpSpPr>
        <p:sp>
          <p:nvSpPr>
            <p:cNvPr id="3" name="Freeform 3">
              <a:extLst>
                <a:ext uri="{FF2B5EF4-FFF2-40B4-BE49-F238E27FC236}">
                  <a16:creationId xmlns:a16="http://schemas.microsoft.com/office/drawing/2014/main" id="{9F383D71-5A7E-0262-72D4-820F26231C7C}"/>
                </a:ext>
              </a:extLst>
            </p:cNvPr>
            <p:cNvSpPr/>
            <p:nvPr/>
          </p:nvSpPr>
          <p:spPr>
            <a:xfrm>
              <a:off x="0" y="0"/>
              <a:ext cx="4422020" cy="2221715"/>
            </a:xfrm>
            <a:custGeom>
              <a:avLst/>
              <a:gdLst/>
              <a:ahLst/>
              <a:cxnLst/>
              <a:rect l="l" t="t" r="r" b="b"/>
              <a:pathLst>
                <a:path w="4422020" h="2221715">
                  <a:moveTo>
                    <a:pt x="18444" y="0"/>
                  </a:moveTo>
                  <a:lnTo>
                    <a:pt x="4403576" y="0"/>
                  </a:lnTo>
                  <a:cubicBezTo>
                    <a:pt x="4408467" y="0"/>
                    <a:pt x="4413159" y="1943"/>
                    <a:pt x="4416618" y="5402"/>
                  </a:cubicBezTo>
                  <a:cubicBezTo>
                    <a:pt x="4420077" y="8861"/>
                    <a:pt x="4422020" y="13553"/>
                    <a:pt x="4422020" y="18444"/>
                  </a:cubicBezTo>
                  <a:lnTo>
                    <a:pt x="4422020" y="2203271"/>
                  </a:lnTo>
                  <a:cubicBezTo>
                    <a:pt x="4422020" y="2213458"/>
                    <a:pt x="4413762" y="2221715"/>
                    <a:pt x="4403576" y="2221715"/>
                  </a:cubicBezTo>
                  <a:lnTo>
                    <a:pt x="18444" y="2221715"/>
                  </a:lnTo>
                  <a:cubicBezTo>
                    <a:pt x="13553" y="2221715"/>
                    <a:pt x="8861" y="2219772"/>
                    <a:pt x="5402" y="2216313"/>
                  </a:cubicBezTo>
                  <a:cubicBezTo>
                    <a:pt x="1943" y="2212854"/>
                    <a:pt x="0" y="2208163"/>
                    <a:pt x="0" y="2203271"/>
                  </a:cubicBezTo>
                  <a:lnTo>
                    <a:pt x="0" y="18444"/>
                  </a:lnTo>
                  <a:cubicBezTo>
                    <a:pt x="0" y="13553"/>
                    <a:pt x="1943" y="8861"/>
                    <a:pt x="5402" y="5402"/>
                  </a:cubicBezTo>
                  <a:cubicBezTo>
                    <a:pt x="8861" y="1943"/>
                    <a:pt x="13553" y="0"/>
                    <a:pt x="18444" y="0"/>
                  </a:cubicBezTo>
                  <a:close/>
                </a:path>
              </a:pathLst>
            </a:custGeom>
            <a:solidFill>
              <a:srgbClr val="EC616C"/>
            </a:solidFill>
            <a:ln w="19050" cap="rnd">
              <a:solidFill>
                <a:srgbClr val="000000"/>
              </a:solidFill>
              <a:prstDash val="solid"/>
              <a:round/>
            </a:ln>
          </p:spPr>
        </p:sp>
        <p:sp>
          <p:nvSpPr>
            <p:cNvPr id="4" name="TextBox 4">
              <a:extLst>
                <a:ext uri="{FF2B5EF4-FFF2-40B4-BE49-F238E27FC236}">
                  <a16:creationId xmlns:a16="http://schemas.microsoft.com/office/drawing/2014/main" id="{17BD5C8E-C8BA-3AD9-2D26-5FFAC425F560}"/>
                </a:ext>
              </a:extLst>
            </p:cNvPr>
            <p:cNvSpPr txBox="1"/>
            <p:nvPr/>
          </p:nvSpPr>
          <p:spPr>
            <a:xfrm>
              <a:off x="0" y="28575"/>
              <a:ext cx="4422020" cy="2193140"/>
            </a:xfrm>
            <a:prstGeom prst="rect">
              <a:avLst/>
            </a:prstGeom>
          </p:spPr>
          <p:txBody>
            <a:bodyPr lIns="50800" tIns="50800" rIns="50800" bIns="50800" rtlCol="0" anchor="ctr"/>
            <a:lstStyle/>
            <a:p>
              <a:pPr algn="ctr">
                <a:lnSpc>
                  <a:spcPts val="2694"/>
                </a:lnSpc>
              </a:pPr>
              <a:endParaRPr/>
            </a:p>
          </p:txBody>
        </p:sp>
      </p:grpSp>
      <p:grpSp>
        <p:nvGrpSpPr>
          <p:cNvPr id="6" name="Group 6">
            <a:extLst>
              <a:ext uri="{FF2B5EF4-FFF2-40B4-BE49-F238E27FC236}">
                <a16:creationId xmlns:a16="http://schemas.microsoft.com/office/drawing/2014/main" id="{95A34047-17E4-4AF9-FDC1-AEBC6463260B}"/>
              </a:ext>
            </a:extLst>
          </p:cNvPr>
          <p:cNvGrpSpPr/>
          <p:nvPr/>
        </p:nvGrpSpPr>
        <p:grpSpPr>
          <a:xfrm>
            <a:off x="2400492" y="164219"/>
            <a:ext cx="13531332" cy="1639902"/>
            <a:chOff x="-18553" y="6490"/>
            <a:chExt cx="3569228" cy="990191"/>
          </a:xfrm>
        </p:grpSpPr>
        <p:sp>
          <p:nvSpPr>
            <p:cNvPr id="7" name="Freeform 7">
              <a:extLst>
                <a:ext uri="{FF2B5EF4-FFF2-40B4-BE49-F238E27FC236}">
                  <a16:creationId xmlns:a16="http://schemas.microsoft.com/office/drawing/2014/main" id="{F489C4F8-CC34-0A1D-C5E8-4CB880E2E891}"/>
                </a:ext>
              </a:extLst>
            </p:cNvPr>
            <p:cNvSpPr/>
            <p:nvPr/>
          </p:nvSpPr>
          <p:spPr>
            <a:xfrm>
              <a:off x="-18553" y="6490"/>
              <a:ext cx="3550675" cy="990191"/>
            </a:xfrm>
            <a:custGeom>
              <a:avLst/>
              <a:gdLst/>
              <a:ahLst/>
              <a:cxnLst/>
              <a:rect l="l" t="t" r="r" b="b"/>
              <a:pathLst>
                <a:path w="3550675" h="990191">
                  <a:moveTo>
                    <a:pt x="20099" y="0"/>
                  </a:moveTo>
                  <a:lnTo>
                    <a:pt x="3530576" y="0"/>
                  </a:lnTo>
                  <a:cubicBezTo>
                    <a:pt x="3541676" y="0"/>
                    <a:pt x="3550675" y="8999"/>
                    <a:pt x="3550675" y="20099"/>
                  </a:cubicBezTo>
                  <a:lnTo>
                    <a:pt x="3550675" y="970091"/>
                  </a:lnTo>
                  <a:cubicBezTo>
                    <a:pt x="3550675" y="981192"/>
                    <a:pt x="3541676" y="990191"/>
                    <a:pt x="3530576" y="990191"/>
                  </a:cubicBezTo>
                  <a:lnTo>
                    <a:pt x="20099" y="990191"/>
                  </a:lnTo>
                  <a:cubicBezTo>
                    <a:pt x="8999" y="990191"/>
                    <a:pt x="0" y="981192"/>
                    <a:pt x="0" y="970091"/>
                  </a:cubicBezTo>
                  <a:lnTo>
                    <a:pt x="0" y="20099"/>
                  </a:lnTo>
                  <a:cubicBezTo>
                    <a:pt x="0" y="8999"/>
                    <a:pt x="8999" y="0"/>
                    <a:pt x="20099" y="0"/>
                  </a:cubicBezTo>
                  <a:close/>
                </a:path>
              </a:pathLst>
            </a:custGeom>
            <a:solidFill>
              <a:srgbClr val="FACED1"/>
            </a:solidFill>
            <a:ln w="19050" cap="rnd">
              <a:solidFill>
                <a:srgbClr val="000000"/>
              </a:solidFill>
              <a:prstDash val="solid"/>
              <a:round/>
            </a:ln>
          </p:spPr>
          <p:txBody>
            <a:bodyPr/>
            <a:lstStyle/>
            <a:p>
              <a:r>
                <a:rPr lang="en-IN" sz="7200" dirty="0"/>
                <a:t>                           </a:t>
              </a:r>
              <a:r>
                <a:rPr lang="en-IN" sz="8800" b="1" u="sng" dirty="0"/>
                <a:t>CODE</a:t>
              </a:r>
            </a:p>
          </p:txBody>
        </p:sp>
        <p:sp>
          <p:nvSpPr>
            <p:cNvPr id="8" name="TextBox 8">
              <a:extLst>
                <a:ext uri="{FF2B5EF4-FFF2-40B4-BE49-F238E27FC236}">
                  <a16:creationId xmlns:a16="http://schemas.microsoft.com/office/drawing/2014/main" id="{153FDC95-7BB9-A40D-999B-37D842E3445B}"/>
                </a:ext>
              </a:extLst>
            </p:cNvPr>
            <p:cNvSpPr txBox="1"/>
            <p:nvPr/>
          </p:nvSpPr>
          <p:spPr>
            <a:xfrm>
              <a:off x="0" y="28575"/>
              <a:ext cx="3550675" cy="961616"/>
            </a:xfrm>
            <a:prstGeom prst="rect">
              <a:avLst/>
            </a:prstGeom>
          </p:spPr>
          <p:txBody>
            <a:bodyPr lIns="50800" tIns="50800" rIns="50800" bIns="50800" rtlCol="0" anchor="ctr"/>
            <a:lstStyle/>
            <a:p>
              <a:pPr marL="0" lvl="0" indent="0" algn="ctr">
                <a:lnSpc>
                  <a:spcPts val="2694"/>
                </a:lnSpc>
                <a:spcBef>
                  <a:spcPct val="0"/>
                </a:spcBef>
              </a:pPr>
              <a:endParaRPr/>
            </a:p>
          </p:txBody>
        </p:sp>
      </p:grpSp>
      <p:sp>
        <p:nvSpPr>
          <p:cNvPr id="11" name="Freeform 11">
            <a:extLst>
              <a:ext uri="{FF2B5EF4-FFF2-40B4-BE49-F238E27FC236}">
                <a16:creationId xmlns:a16="http://schemas.microsoft.com/office/drawing/2014/main" id="{03640BAC-C20C-B5F9-40D7-A3C8BE3F269D}"/>
              </a:ext>
            </a:extLst>
          </p:cNvPr>
          <p:cNvSpPr/>
          <p:nvPr/>
        </p:nvSpPr>
        <p:spPr>
          <a:xfrm rot="505682">
            <a:off x="15039363" y="71590"/>
            <a:ext cx="1617854" cy="1543065"/>
          </a:xfrm>
          <a:custGeom>
            <a:avLst/>
            <a:gdLst/>
            <a:ahLst/>
            <a:cxnLst/>
            <a:rect l="l" t="t" r="r" b="b"/>
            <a:pathLst>
              <a:path w="1754218" h="1803402">
                <a:moveTo>
                  <a:pt x="0" y="0"/>
                </a:moveTo>
                <a:lnTo>
                  <a:pt x="1754218" y="0"/>
                </a:lnTo>
                <a:lnTo>
                  <a:pt x="1754218" y="1803401"/>
                </a:lnTo>
                <a:lnTo>
                  <a:pt x="0" y="18034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95E2E8D6-0DD0-0BB3-983E-505CCBFB7032}"/>
              </a:ext>
            </a:extLst>
          </p:cNvPr>
          <p:cNvSpPr/>
          <p:nvPr/>
        </p:nvSpPr>
        <p:spPr>
          <a:xfrm>
            <a:off x="1028700" y="1386706"/>
            <a:ext cx="1285195" cy="1611530"/>
          </a:xfrm>
          <a:custGeom>
            <a:avLst/>
            <a:gdLst/>
            <a:ahLst/>
            <a:cxnLst/>
            <a:rect l="l" t="t" r="r" b="b"/>
            <a:pathLst>
              <a:path w="1285195" h="1611530">
                <a:moveTo>
                  <a:pt x="0" y="0"/>
                </a:moveTo>
                <a:lnTo>
                  <a:pt x="1285195" y="0"/>
                </a:lnTo>
                <a:lnTo>
                  <a:pt x="1285195" y="1611530"/>
                </a:lnTo>
                <a:lnTo>
                  <a:pt x="0" y="1611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DF06A2CA-C54D-A999-421D-435F57355B65}"/>
              </a:ext>
            </a:extLst>
          </p:cNvPr>
          <p:cNvSpPr/>
          <p:nvPr/>
        </p:nvSpPr>
        <p:spPr>
          <a:xfrm rot="-9755954">
            <a:off x="1159354" y="7961983"/>
            <a:ext cx="2482277" cy="837768"/>
          </a:xfrm>
          <a:custGeom>
            <a:avLst/>
            <a:gdLst/>
            <a:ahLst/>
            <a:cxnLst/>
            <a:rect l="l" t="t" r="r" b="b"/>
            <a:pathLst>
              <a:path w="2482277" h="837768">
                <a:moveTo>
                  <a:pt x="0" y="0"/>
                </a:moveTo>
                <a:lnTo>
                  <a:pt x="2482277" y="0"/>
                </a:lnTo>
                <a:lnTo>
                  <a:pt x="2482277" y="837769"/>
                </a:lnTo>
                <a:lnTo>
                  <a:pt x="0" y="8377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7" name="Picture 16">
            <a:extLst>
              <a:ext uri="{FF2B5EF4-FFF2-40B4-BE49-F238E27FC236}">
                <a16:creationId xmlns:a16="http://schemas.microsoft.com/office/drawing/2014/main" id="{05BACD45-08A8-54ED-6A9F-17A5AB64AE3F}"/>
              </a:ext>
            </a:extLst>
          </p:cNvPr>
          <p:cNvPicPr>
            <a:picLocks noChangeAspect="1"/>
          </p:cNvPicPr>
          <p:nvPr/>
        </p:nvPicPr>
        <p:blipFill>
          <a:blip r:embed="rId9"/>
          <a:stretch>
            <a:fillRect/>
          </a:stretch>
        </p:blipFill>
        <p:spPr>
          <a:xfrm>
            <a:off x="1059792" y="1925681"/>
            <a:ext cx="16168415" cy="8160524"/>
          </a:xfrm>
          <a:prstGeom prst="rect">
            <a:avLst/>
          </a:prstGeom>
        </p:spPr>
      </p:pic>
    </p:spTree>
    <p:extLst>
      <p:ext uri="{BB962C8B-B14F-4D97-AF65-F5344CB8AC3E}">
        <p14:creationId xmlns:p14="http://schemas.microsoft.com/office/powerpoint/2010/main" val="4284961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5ACF9-3D98-4B09-113F-1101FB44B8E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5427A4-B20F-0778-EB85-568A2C394A5E}"/>
              </a:ext>
            </a:extLst>
          </p:cNvPr>
          <p:cNvGrpSpPr/>
          <p:nvPr/>
        </p:nvGrpSpPr>
        <p:grpSpPr>
          <a:xfrm>
            <a:off x="0" y="-38100"/>
            <a:ext cx="18288000" cy="10287000"/>
            <a:chOff x="0" y="0"/>
            <a:chExt cx="4422020" cy="2221715"/>
          </a:xfrm>
        </p:grpSpPr>
        <p:sp>
          <p:nvSpPr>
            <p:cNvPr id="3" name="Freeform 3">
              <a:extLst>
                <a:ext uri="{FF2B5EF4-FFF2-40B4-BE49-F238E27FC236}">
                  <a16:creationId xmlns:a16="http://schemas.microsoft.com/office/drawing/2014/main" id="{BD8ACFCE-DC47-67DB-5295-900B8BE225AD}"/>
                </a:ext>
              </a:extLst>
            </p:cNvPr>
            <p:cNvSpPr/>
            <p:nvPr/>
          </p:nvSpPr>
          <p:spPr>
            <a:xfrm>
              <a:off x="0" y="0"/>
              <a:ext cx="4422020" cy="2221715"/>
            </a:xfrm>
            <a:custGeom>
              <a:avLst/>
              <a:gdLst/>
              <a:ahLst/>
              <a:cxnLst/>
              <a:rect l="l" t="t" r="r" b="b"/>
              <a:pathLst>
                <a:path w="4422020" h="2221715">
                  <a:moveTo>
                    <a:pt x="18444" y="0"/>
                  </a:moveTo>
                  <a:lnTo>
                    <a:pt x="4403576" y="0"/>
                  </a:lnTo>
                  <a:cubicBezTo>
                    <a:pt x="4408467" y="0"/>
                    <a:pt x="4413159" y="1943"/>
                    <a:pt x="4416618" y="5402"/>
                  </a:cubicBezTo>
                  <a:cubicBezTo>
                    <a:pt x="4420077" y="8861"/>
                    <a:pt x="4422020" y="13553"/>
                    <a:pt x="4422020" y="18444"/>
                  </a:cubicBezTo>
                  <a:lnTo>
                    <a:pt x="4422020" y="2203271"/>
                  </a:lnTo>
                  <a:cubicBezTo>
                    <a:pt x="4422020" y="2213458"/>
                    <a:pt x="4413762" y="2221715"/>
                    <a:pt x="4403576" y="2221715"/>
                  </a:cubicBezTo>
                  <a:lnTo>
                    <a:pt x="18444" y="2221715"/>
                  </a:lnTo>
                  <a:cubicBezTo>
                    <a:pt x="13553" y="2221715"/>
                    <a:pt x="8861" y="2219772"/>
                    <a:pt x="5402" y="2216313"/>
                  </a:cubicBezTo>
                  <a:cubicBezTo>
                    <a:pt x="1943" y="2212854"/>
                    <a:pt x="0" y="2208163"/>
                    <a:pt x="0" y="2203271"/>
                  </a:cubicBezTo>
                  <a:lnTo>
                    <a:pt x="0" y="18444"/>
                  </a:lnTo>
                  <a:cubicBezTo>
                    <a:pt x="0" y="13553"/>
                    <a:pt x="1943" y="8861"/>
                    <a:pt x="5402" y="5402"/>
                  </a:cubicBezTo>
                  <a:cubicBezTo>
                    <a:pt x="8861" y="1943"/>
                    <a:pt x="13553" y="0"/>
                    <a:pt x="18444" y="0"/>
                  </a:cubicBezTo>
                  <a:close/>
                </a:path>
              </a:pathLst>
            </a:custGeom>
            <a:solidFill>
              <a:srgbClr val="EC616C"/>
            </a:solidFill>
            <a:ln w="19050" cap="rnd">
              <a:solidFill>
                <a:srgbClr val="000000"/>
              </a:solidFill>
              <a:prstDash val="solid"/>
              <a:round/>
            </a:ln>
          </p:spPr>
        </p:sp>
        <p:sp>
          <p:nvSpPr>
            <p:cNvPr id="4" name="TextBox 4">
              <a:extLst>
                <a:ext uri="{FF2B5EF4-FFF2-40B4-BE49-F238E27FC236}">
                  <a16:creationId xmlns:a16="http://schemas.microsoft.com/office/drawing/2014/main" id="{0739D64A-BF81-350B-2E27-A61A0DD998BE}"/>
                </a:ext>
              </a:extLst>
            </p:cNvPr>
            <p:cNvSpPr txBox="1"/>
            <p:nvPr/>
          </p:nvSpPr>
          <p:spPr>
            <a:xfrm>
              <a:off x="0" y="28575"/>
              <a:ext cx="4422020" cy="2193140"/>
            </a:xfrm>
            <a:prstGeom prst="rect">
              <a:avLst/>
            </a:prstGeom>
          </p:spPr>
          <p:txBody>
            <a:bodyPr lIns="50800" tIns="50800" rIns="50800" bIns="50800" rtlCol="0" anchor="ctr"/>
            <a:lstStyle/>
            <a:p>
              <a:pPr algn="ctr">
                <a:lnSpc>
                  <a:spcPts val="2694"/>
                </a:lnSpc>
              </a:pPr>
              <a:endParaRPr/>
            </a:p>
          </p:txBody>
        </p:sp>
      </p:grpSp>
      <p:sp>
        <p:nvSpPr>
          <p:cNvPr id="8" name="TextBox 8">
            <a:extLst>
              <a:ext uri="{FF2B5EF4-FFF2-40B4-BE49-F238E27FC236}">
                <a16:creationId xmlns:a16="http://schemas.microsoft.com/office/drawing/2014/main" id="{B718DE09-47E5-E5F6-BE1D-E3A108D41E85}"/>
              </a:ext>
            </a:extLst>
          </p:cNvPr>
          <p:cNvSpPr txBox="1"/>
          <p:nvPr/>
        </p:nvSpPr>
        <p:spPr>
          <a:xfrm>
            <a:off x="2470828" y="200795"/>
            <a:ext cx="13460996" cy="1592578"/>
          </a:xfrm>
          <a:prstGeom prst="rect">
            <a:avLst/>
          </a:prstGeom>
        </p:spPr>
        <p:txBody>
          <a:bodyPr lIns="50800" tIns="50800" rIns="50800" bIns="50800" rtlCol="0" anchor="ctr"/>
          <a:lstStyle/>
          <a:p>
            <a:pPr marL="0" lvl="0" indent="0" algn="ctr">
              <a:lnSpc>
                <a:spcPts val="2694"/>
              </a:lnSpc>
              <a:spcBef>
                <a:spcPct val="0"/>
              </a:spcBef>
            </a:pPr>
            <a:endParaRPr/>
          </a:p>
        </p:txBody>
      </p:sp>
      <p:sp>
        <p:nvSpPr>
          <p:cNvPr id="12" name="Freeform 12">
            <a:extLst>
              <a:ext uri="{FF2B5EF4-FFF2-40B4-BE49-F238E27FC236}">
                <a16:creationId xmlns:a16="http://schemas.microsoft.com/office/drawing/2014/main" id="{3E0A99B2-7FE6-EB1B-7B6D-7F3B6161F957}"/>
              </a:ext>
            </a:extLst>
          </p:cNvPr>
          <p:cNvSpPr/>
          <p:nvPr/>
        </p:nvSpPr>
        <p:spPr>
          <a:xfrm>
            <a:off x="1028700" y="1386706"/>
            <a:ext cx="1285195" cy="1611530"/>
          </a:xfrm>
          <a:custGeom>
            <a:avLst/>
            <a:gdLst/>
            <a:ahLst/>
            <a:cxnLst/>
            <a:rect l="l" t="t" r="r" b="b"/>
            <a:pathLst>
              <a:path w="1285195" h="1611530">
                <a:moveTo>
                  <a:pt x="0" y="0"/>
                </a:moveTo>
                <a:lnTo>
                  <a:pt x="1285195" y="0"/>
                </a:lnTo>
                <a:lnTo>
                  <a:pt x="1285195" y="1611530"/>
                </a:lnTo>
                <a:lnTo>
                  <a:pt x="0" y="1611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a:extLst>
              <a:ext uri="{FF2B5EF4-FFF2-40B4-BE49-F238E27FC236}">
                <a16:creationId xmlns:a16="http://schemas.microsoft.com/office/drawing/2014/main" id="{CD3F9CDE-8C66-F0F5-6CAA-145B856F0E0B}"/>
              </a:ext>
            </a:extLst>
          </p:cNvPr>
          <p:cNvSpPr/>
          <p:nvPr/>
        </p:nvSpPr>
        <p:spPr>
          <a:xfrm rot="-9755954">
            <a:off x="1159354" y="7961983"/>
            <a:ext cx="2482277" cy="837768"/>
          </a:xfrm>
          <a:custGeom>
            <a:avLst/>
            <a:gdLst/>
            <a:ahLst/>
            <a:cxnLst/>
            <a:rect l="l" t="t" r="r" b="b"/>
            <a:pathLst>
              <a:path w="2482277" h="837768">
                <a:moveTo>
                  <a:pt x="0" y="0"/>
                </a:moveTo>
                <a:lnTo>
                  <a:pt x="2482277" y="0"/>
                </a:lnTo>
                <a:lnTo>
                  <a:pt x="2482277" y="837769"/>
                </a:lnTo>
                <a:lnTo>
                  <a:pt x="0" y="8377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6" name="Picture 15">
            <a:extLst>
              <a:ext uri="{FF2B5EF4-FFF2-40B4-BE49-F238E27FC236}">
                <a16:creationId xmlns:a16="http://schemas.microsoft.com/office/drawing/2014/main" id="{C26ABCEC-8991-F951-098E-6AE524213B23}"/>
              </a:ext>
            </a:extLst>
          </p:cNvPr>
          <p:cNvPicPr>
            <a:picLocks noChangeAspect="1"/>
          </p:cNvPicPr>
          <p:nvPr/>
        </p:nvPicPr>
        <p:blipFill>
          <a:blip r:embed="rId7"/>
          <a:stretch>
            <a:fillRect/>
          </a:stretch>
        </p:blipFill>
        <p:spPr>
          <a:xfrm>
            <a:off x="25400" y="-38100"/>
            <a:ext cx="18288000" cy="10287000"/>
          </a:xfrm>
          <a:prstGeom prst="rect">
            <a:avLst/>
          </a:prstGeom>
        </p:spPr>
      </p:pic>
      <p:sp>
        <p:nvSpPr>
          <p:cNvPr id="10" name="Rectangle 9">
            <a:extLst>
              <a:ext uri="{FF2B5EF4-FFF2-40B4-BE49-F238E27FC236}">
                <a16:creationId xmlns:a16="http://schemas.microsoft.com/office/drawing/2014/main" id="{B9EB3962-6397-DE1A-C93E-F867908CCBE5}"/>
              </a:ext>
            </a:extLst>
          </p:cNvPr>
          <p:cNvSpPr/>
          <p:nvPr/>
        </p:nvSpPr>
        <p:spPr>
          <a:xfrm>
            <a:off x="11674691" y="-146338"/>
            <a:ext cx="4142481" cy="1446550"/>
          </a:xfrm>
          <a:prstGeom prst="rect">
            <a:avLst/>
          </a:prstGeom>
          <a:noFill/>
        </p:spPr>
        <p:txBody>
          <a:bodyPr wrap="none" lIns="91440" tIns="45720" rIns="91440" bIns="45720">
            <a:spAutoFit/>
          </a:bodyPr>
          <a:lstStyle/>
          <a:p>
            <a:pPr algn="ctr"/>
            <a:r>
              <a:rPr lang="en-US" sz="8800" b="1" u="sng" dirty="0">
                <a:ln w="9525">
                  <a:solidFill>
                    <a:schemeClr val="bg1"/>
                  </a:solidFill>
                  <a:prstDash val="solid"/>
                </a:ln>
                <a:effectLst>
                  <a:outerShdw blurRad="12700" dist="38100" dir="2700000" algn="tl" rotWithShape="0">
                    <a:schemeClr val="bg1">
                      <a:lumMod val="50000"/>
                    </a:schemeClr>
                  </a:outerShdw>
                </a:effectLst>
              </a:rPr>
              <a:t>OUTPUT</a:t>
            </a:r>
            <a:endParaRPr lang="en-US" sz="8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590763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52422"/>
        </a:solidFill>
        <a:effectLst/>
      </p:bgPr>
    </p:bg>
    <p:spTree>
      <p:nvGrpSpPr>
        <p:cNvPr id="1" name=""/>
        <p:cNvGrpSpPr/>
        <p:nvPr/>
      </p:nvGrpSpPr>
      <p:grpSpPr>
        <a:xfrm>
          <a:off x="0" y="0"/>
          <a:ext cx="0" cy="0"/>
          <a:chOff x="0" y="0"/>
          <a:chExt cx="0" cy="0"/>
        </a:xfrm>
      </p:grpSpPr>
      <p:grpSp>
        <p:nvGrpSpPr>
          <p:cNvPr id="2" name="Group 2"/>
          <p:cNvGrpSpPr/>
          <p:nvPr/>
        </p:nvGrpSpPr>
        <p:grpSpPr>
          <a:xfrm>
            <a:off x="749072" y="925712"/>
            <a:ext cx="16789857" cy="8435576"/>
            <a:chOff x="0" y="0"/>
            <a:chExt cx="4422020" cy="2221715"/>
          </a:xfrm>
        </p:grpSpPr>
        <p:sp>
          <p:nvSpPr>
            <p:cNvPr id="3" name="Freeform 3"/>
            <p:cNvSpPr/>
            <p:nvPr/>
          </p:nvSpPr>
          <p:spPr>
            <a:xfrm>
              <a:off x="0" y="0"/>
              <a:ext cx="4422020" cy="2221715"/>
            </a:xfrm>
            <a:custGeom>
              <a:avLst/>
              <a:gdLst/>
              <a:ahLst/>
              <a:cxnLst/>
              <a:rect l="l" t="t" r="r" b="b"/>
              <a:pathLst>
                <a:path w="4422020" h="2221715">
                  <a:moveTo>
                    <a:pt x="18444" y="0"/>
                  </a:moveTo>
                  <a:lnTo>
                    <a:pt x="4403576" y="0"/>
                  </a:lnTo>
                  <a:cubicBezTo>
                    <a:pt x="4408467" y="0"/>
                    <a:pt x="4413159" y="1943"/>
                    <a:pt x="4416618" y="5402"/>
                  </a:cubicBezTo>
                  <a:cubicBezTo>
                    <a:pt x="4420077" y="8861"/>
                    <a:pt x="4422020" y="13553"/>
                    <a:pt x="4422020" y="18444"/>
                  </a:cubicBezTo>
                  <a:lnTo>
                    <a:pt x="4422020" y="2203271"/>
                  </a:lnTo>
                  <a:cubicBezTo>
                    <a:pt x="4422020" y="2213458"/>
                    <a:pt x="4413762" y="2221715"/>
                    <a:pt x="4403576" y="2221715"/>
                  </a:cubicBezTo>
                  <a:lnTo>
                    <a:pt x="18444" y="2221715"/>
                  </a:lnTo>
                  <a:cubicBezTo>
                    <a:pt x="13553" y="2221715"/>
                    <a:pt x="8861" y="2219772"/>
                    <a:pt x="5402" y="2216313"/>
                  </a:cubicBezTo>
                  <a:cubicBezTo>
                    <a:pt x="1943" y="2212854"/>
                    <a:pt x="0" y="2208163"/>
                    <a:pt x="0" y="2203271"/>
                  </a:cubicBezTo>
                  <a:lnTo>
                    <a:pt x="0" y="18444"/>
                  </a:lnTo>
                  <a:cubicBezTo>
                    <a:pt x="0" y="13553"/>
                    <a:pt x="1943" y="8861"/>
                    <a:pt x="5402" y="5402"/>
                  </a:cubicBezTo>
                  <a:cubicBezTo>
                    <a:pt x="8861" y="1943"/>
                    <a:pt x="13553" y="0"/>
                    <a:pt x="18444" y="0"/>
                  </a:cubicBezTo>
                  <a:close/>
                </a:path>
              </a:pathLst>
            </a:custGeom>
            <a:solidFill>
              <a:srgbClr val="EC616C"/>
            </a:solidFill>
            <a:ln w="19050" cap="rnd">
              <a:solidFill>
                <a:srgbClr val="000000"/>
              </a:solidFill>
              <a:prstDash val="solid"/>
              <a:round/>
            </a:ln>
          </p:spPr>
        </p:sp>
        <p:sp>
          <p:nvSpPr>
            <p:cNvPr id="4" name="TextBox 4"/>
            <p:cNvSpPr txBox="1"/>
            <p:nvPr/>
          </p:nvSpPr>
          <p:spPr>
            <a:xfrm>
              <a:off x="0" y="28575"/>
              <a:ext cx="4422020" cy="2193140"/>
            </a:xfrm>
            <a:prstGeom prst="rect">
              <a:avLst/>
            </a:prstGeom>
          </p:spPr>
          <p:txBody>
            <a:bodyPr lIns="50800" tIns="50800" rIns="50800" bIns="50800" rtlCol="0" anchor="ctr"/>
            <a:lstStyle/>
            <a:p>
              <a:pPr algn="ctr">
                <a:lnSpc>
                  <a:spcPts val="2694"/>
                </a:lnSpc>
              </a:pPr>
              <a:endParaRPr/>
            </a:p>
          </p:txBody>
        </p:sp>
      </p:grpSp>
      <p:sp>
        <p:nvSpPr>
          <p:cNvPr id="5" name="Freeform 5"/>
          <p:cNvSpPr/>
          <p:nvPr/>
        </p:nvSpPr>
        <p:spPr>
          <a:xfrm rot="-158673">
            <a:off x="11574390" y="3201566"/>
            <a:ext cx="4980492" cy="4513571"/>
          </a:xfrm>
          <a:custGeom>
            <a:avLst/>
            <a:gdLst/>
            <a:ahLst/>
            <a:cxnLst/>
            <a:rect l="l" t="t" r="r" b="b"/>
            <a:pathLst>
              <a:path w="4980492" h="4513571">
                <a:moveTo>
                  <a:pt x="0" y="0"/>
                </a:moveTo>
                <a:lnTo>
                  <a:pt x="4980492" y="0"/>
                </a:lnTo>
                <a:lnTo>
                  <a:pt x="4980492" y="4513571"/>
                </a:lnTo>
                <a:lnTo>
                  <a:pt x="0" y="4513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125626">
            <a:off x="2221016" y="3069168"/>
            <a:ext cx="13481469" cy="3759630"/>
            <a:chOff x="0" y="0"/>
            <a:chExt cx="3550675" cy="990191"/>
          </a:xfrm>
        </p:grpSpPr>
        <p:sp>
          <p:nvSpPr>
            <p:cNvPr id="7" name="Freeform 7"/>
            <p:cNvSpPr/>
            <p:nvPr/>
          </p:nvSpPr>
          <p:spPr>
            <a:xfrm>
              <a:off x="0" y="0"/>
              <a:ext cx="3550675" cy="990191"/>
            </a:xfrm>
            <a:custGeom>
              <a:avLst/>
              <a:gdLst/>
              <a:ahLst/>
              <a:cxnLst/>
              <a:rect l="l" t="t" r="r" b="b"/>
              <a:pathLst>
                <a:path w="3550675" h="990191">
                  <a:moveTo>
                    <a:pt x="20099" y="0"/>
                  </a:moveTo>
                  <a:lnTo>
                    <a:pt x="3530576" y="0"/>
                  </a:lnTo>
                  <a:cubicBezTo>
                    <a:pt x="3541676" y="0"/>
                    <a:pt x="3550675" y="8999"/>
                    <a:pt x="3550675" y="20099"/>
                  </a:cubicBezTo>
                  <a:lnTo>
                    <a:pt x="3550675" y="970091"/>
                  </a:lnTo>
                  <a:cubicBezTo>
                    <a:pt x="3550675" y="981192"/>
                    <a:pt x="3541676" y="990191"/>
                    <a:pt x="3530576" y="990191"/>
                  </a:cubicBezTo>
                  <a:lnTo>
                    <a:pt x="20099" y="990191"/>
                  </a:lnTo>
                  <a:cubicBezTo>
                    <a:pt x="8999" y="990191"/>
                    <a:pt x="0" y="981192"/>
                    <a:pt x="0" y="970091"/>
                  </a:cubicBezTo>
                  <a:lnTo>
                    <a:pt x="0" y="20099"/>
                  </a:lnTo>
                  <a:cubicBezTo>
                    <a:pt x="0" y="8999"/>
                    <a:pt x="8999" y="0"/>
                    <a:pt x="20099" y="0"/>
                  </a:cubicBezTo>
                  <a:close/>
                </a:path>
              </a:pathLst>
            </a:custGeom>
            <a:solidFill>
              <a:srgbClr val="FACED1"/>
            </a:solidFill>
            <a:ln w="19050" cap="rnd">
              <a:solidFill>
                <a:srgbClr val="000000"/>
              </a:solidFill>
              <a:prstDash val="solid"/>
              <a:round/>
            </a:ln>
          </p:spPr>
        </p:sp>
        <p:sp>
          <p:nvSpPr>
            <p:cNvPr id="8" name="TextBox 8"/>
            <p:cNvSpPr txBox="1"/>
            <p:nvPr/>
          </p:nvSpPr>
          <p:spPr>
            <a:xfrm>
              <a:off x="0" y="28575"/>
              <a:ext cx="3550675" cy="961616"/>
            </a:xfrm>
            <a:prstGeom prst="rect">
              <a:avLst/>
            </a:prstGeom>
          </p:spPr>
          <p:txBody>
            <a:bodyPr lIns="50800" tIns="50800" rIns="50800" bIns="50800" rtlCol="0" anchor="ctr"/>
            <a:lstStyle/>
            <a:p>
              <a:pPr marL="0" lvl="0" indent="0" algn="ctr">
                <a:lnSpc>
                  <a:spcPts val="2694"/>
                </a:lnSpc>
                <a:spcBef>
                  <a:spcPct val="0"/>
                </a:spcBef>
              </a:pPr>
              <a:endParaRPr/>
            </a:p>
          </p:txBody>
        </p:sp>
      </p:grpSp>
      <p:sp>
        <p:nvSpPr>
          <p:cNvPr id="9" name="Freeform 9"/>
          <p:cNvSpPr/>
          <p:nvPr/>
        </p:nvSpPr>
        <p:spPr>
          <a:xfrm rot="965964">
            <a:off x="1422811" y="6837333"/>
            <a:ext cx="3076986" cy="794422"/>
          </a:xfrm>
          <a:custGeom>
            <a:avLst/>
            <a:gdLst/>
            <a:ahLst/>
            <a:cxnLst/>
            <a:rect l="l" t="t" r="r" b="b"/>
            <a:pathLst>
              <a:path w="3076986" h="794422">
                <a:moveTo>
                  <a:pt x="0" y="0"/>
                </a:moveTo>
                <a:lnTo>
                  <a:pt x="3076986" y="0"/>
                </a:lnTo>
                <a:lnTo>
                  <a:pt x="3076986" y="794422"/>
                </a:lnTo>
                <a:lnTo>
                  <a:pt x="0" y="794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rot="-145734">
            <a:off x="3262266" y="3973000"/>
            <a:ext cx="11405831" cy="2185987"/>
          </a:xfrm>
          <a:prstGeom prst="rect">
            <a:avLst/>
          </a:prstGeom>
        </p:spPr>
        <p:txBody>
          <a:bodyPr lIns="0" tIns="0" rIns="0" bIns="0" rtlCol="0" anchor="t">
            <a:spAutoFit/>
          </a:bodyPr>
          <a:lstStyle/>
          <a:p>
            <a:pPr marL="0" lvl="0" indent="0" algn="ctr">
              <a:lnSpc>
                <a:spcPts val="8437"/>
              </a:lnSpc>
              <a:spcBef>
                <a:spcPct val="0"/>
              </a:spcBef>
            </a:pPr>
            <a:r>
              <a:rPr lang="en-US" sz="8437" b="1" u="none" strike="noStrike">
                <a:solidFill>
                  <a:srgbClr val="111111"/>
                </a:solidFill>
                <a:latin typeface="Roca One Heavy"/>
                <a:ea typeface="Roca One Heavy"/>
                <a:cs typeface="Roca One Heavy"/>
                <a:sym typeface="Roca One Heavy"/>
              </a:rPr>
              <a:t>Thank you for your support!</a:t>
            </a:r>
          </a:p>
        </p:txBody>
      </p:sp>
      <p:sp>
        <p:nvSpPr>
          <p:cNvPr id="11" name="Freeform 11"/>
          <p:cNvSpPr/>
          <p:nvPr/>
        </p:nvSpPr>
        <p:spPr>
          <a:xfrm rot="505682">
            <a:off x="13187527" y="1621709"/>
            <a:ext cx="1754218" cy="1803402"/>
          </a:xfrm>
          <a:custGeom>
            <a:avLst/>
            <a:gdLst/>
            <a:ahLst/>
            <a:cxnLst/>
            <a:rect l="l" t="t" r="r" b="b"/>
            <a:pathLst>
              <a:path w="1754218" h="1803402">
                <a:moveTo>
                  <a:pt x="0" y="0"/>
                </a:moveTo>
                <a:lnTo>
                  <a:pt x="1754218" y="0"/>
                </a:lnTo>
                <a:lnTo>
                  <a:pt x="1754218" y="1803401"/>
                </a:lnTo>
                <a:lnTo>
                  <a:pt x="0" y="18034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28700" y="1386706"/>
            <a:ext cx="1285195" cy="1611530"/>
          </a:xfrm>
          <a:custGeom>
            <a:avLst/>
            <a:gdLst/>
            <a:ahLst/>
            <a:cxnLst/>
            <a:rect l="l" t="t" r="r" b="b"/>
            <a:pathLst>
              <a:path w="1285195" h="1611530">
                <a:moveTo>
                  <a:pt x="0" y="0"/>
                </a:moveTo>
                <a:lnTo>
                  <a:pt x="1285195" y="0"/>
                </a:lnTo>
                <a:lnTo>
                  <a:pt x="1285195" y="1611530"/>
                </a:lnTo>
                <a:lnTo>
                  <a:pt x="0" y="16115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9755954">
            <a:off x="1159354" y="7961983"/>
            <a:ext cx="2482277" cy="837768"/>
          </a:xfrm>
          <a:custGeom>
            <a:avLst/>
            <a:gdLst/>
            <a:ahLst/>
            <a:cxnLst/>
            <a:rect l="l" t="t" r="r" b="b"/>
            <a:pathLst>
              <a:path w="2482277" h="837768">
                <a:moveTo>
                  <a:pt x="0" y="0"/>
                </a:moveTo>
                <a:lnTo>
                  <a:pt x="2482277" y="0"/>
                </a:lnTo>
                <a:lnTo>
                  <a:pt x="2482277" y="837769"/>
                </a:lnTo>
                <a:lnTo>
                  <a:pt x="0" y="837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616C"/>
        </a:solidFill>
        <a:effectLst/>
      </p:bgPr>
    </p:bg>
    <p:spTree>
      <p:nvGrpSpPr>
        <p:cNvPr id="1" name=""/>
        <p:cNvGrpSpPr/>
        <p:nvPr/>
      </p:nvGrpSpPr>
      <p:grpSpPr>
        <a:xfrm>
          <a:off x="0" y="0"/>
          <a:ext cx="0" cy="0"/>
          <a:chOff x="0" y="0"/>
          <a:chExt cx="0" cy="0"/>
        </a:xfrm>
      </p:grpSpPr>
      <p:sp>
        <p:nvSpPr>
          <p:cNvPr id="2" name="Freeform 2"/>
          <p:cNvSpPr/>
          <p:nvPr/>
        </p:nvSpPr>
        <p:spPr>
          <a:xfrm rot="1389305">
            <a:off x="16825028" y="1429891"/>
            <a:ext cx="3870256" cy="2322153"/>
          </a:xfrm>
          <a:custGeom>
            <a:avLst/>
            <a:gdLst/>
            <a:ahLst/>
            <a:cxnLst/>
            <a:rect l="l" t="t" r="r" b="b"/>
            <a:pathLst>
              <a:path w="3870256" h="2322153">
                <a:moveTo>
                  <a:pt x="0" y="0"/>
                </a:moveTo>
                <a:lnTo>
                  <a:pt x="3870255" y="0"/>
                </a:lnTo>
                <a:lnTo>
                  <a:pt x="3870255" y="2322153"/>
                </a:lnTo>
                <a:lnTo>
                  <a:pt x="0" y="2322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0080" y="5143500"/>
            <a:ext cx="2482277" cy="837768"/>
          </a:xfrm>
          <a:custGeom>
            <a:avLst/>
            <a:gdLst/>
            <a:ahLst/>
            <a:cxnLst/>
            <a:rect l="l" t="t" r="r" b="b"/>
            <a:pathLst>
              <a:path w="2482277" h="837768">
                <a:moveTo>
                  <a:pt x="0" y="0"/>
                </a:moveTo>
                <a:lnTo>
                  <a:pt x="2482277" y="0"/>
                </a:lnTo>
                <a:lnTo>
                  <a:pt x="2482277" y="837768"/>
                </a:lnTo>
                <a:lnTo>
                  <a:pt x="0" y="83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935705">
            <a:off x="17055529" y="-597206"/>
            <a:ext cx="2818696" cy="3539458"/>
          </a:xfrm>
          <a:custGeom>
            <a:avLst/>
            <a:gdLst/>
            <a:ahLst/>
            <a:cxnLst/>
            <a:rect l="l" t="t" r="r" b="b"/>
            <a:pathLst>
              <a:path w="2818696" h="3539458">
                <a:moveTo>
                  <a:pt x="0" y="0"/>
                </a:moveTo>
                <a:lnTo>
                  <a:pt x="2818696" y="0"/>
                </a:lnTo>
                <a:lnTo>
                  <a:pt x="2818696" y="3539458"/>
                </a:lnTo>
                <a:lnTo>
                  <a:pt x="0" y="3539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4282823">
            <a:off x="15367039" y="7622175"/>
            <a:ext cx="3163993" cy="4328846"/>
          </a:xfrm>
          <a:custGeom>
            <a:avLst/>
            <a:gdLst/>
            <a:ahLst/>
            <a:cxnLst/>
            <a:rect l="l" t="t" r="r" b="b"/>
            <a:pathLst>
              <a:path w="3163993" h="4328846">
                <a:moveTo>
                  <a:pt x="0" y="0"/>
                </a:moveTo>
                <a:lnTo>
                  <a:pt x="3163994" y="0"/>
                </a:lnTo>
                <a:lnTo>
                  <a:pt x="3163994" y="4328846"/>
                </a:lnTo>
                <a:lnTo>
                  <a:pt x="0" y="43288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00365" y="8485864"/>
            <a:ext cx="5251977" cy="4759605"/>
          </a:xfrm>
          <a:custGeom>
            <a:avLst/>
            <a:gdLst/>
            <a:ahLst/>
            <a:cxnLst/>
            <a:rect l="l" t="t" r="r" b="b"/>
            <a:pathLst>
              <a:path w="5251977" h="4759605">
                <a:moveTo>
                  <a:pt x="0" y="0"/>
                </a:moveTo>
                <a:lnTo>
                  <a:pt x="5251978" y="0"/>
                </a:lnTo>
                <a:lnTo>
                  <a:pt x="5251978" y="4759604"/>
                </a:lnTo>
                <a:lnTo>
                  <a:pt x="0" y="47596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9270180" y="3700708"/>
            <a:ext cx="7292917" cy="2558973"/>
            <a:chOff x="0" y="0"/>
            <a:chExt cx="1742040" cy="611255"/>
          </a:xfrm>
        </p:grpSpPr>
        <p:sp>
          <p:nvSpPr>
            <p:cNvPr id="8" name="Freeform 8"/>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9" name="TextBox 9"/>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0" name="Group 10"/>
          <p:cNvGrpSpPr/>
          <p:nvPr/>
        </p:nvGrpSpPr>
        <p:grpSpPr>
          <a:xfrm>
            <a:off x="1724903" y="3700708"/>
            <a:ext cx="7292917" cy="2558973"/>
            <a:chOff x="0" y="0"/>
            <a:chExt cx="1742040" cy="611255"/>
          </a:xfrm>
        </p:grpSpPr>
        <p:sp>
          <p:nvSpPr>
            <p:cNvPr id="11" name="Freeform 11"/>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2" name="TextBox 12"/>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13" name="TextBox 13"/>
          <p:cNvSpPr txBox="1"/>
          <p:nvPr/>
        </p:nvSpPr>
        <p:spPr>
          <a:xfrm>
            <a:off x="9739775" y="4279154"/>
            <a:ext cx="6353727" cy="13830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A </a:t>
            </a:r>
            <a:r>
              <a:rPr lang="en-US" sz="3000" b="1">
                <a:solidFill>
                  <a:srgbClr val="111111"/>
                </a:solidFill>
                <a:latin typeface="Now Bold"/>
                <a:ea typeface="Now Bold"/>
                <a:cs typeface="Now Bold"/>
                <a:sym typeface="Now Bold"/>
              </a:rPr>
              <a:t>safety-focused navigation tool</a:t>
            </a:r>
            <a:r>
              <a:rPr lang="en-US" sz="3000">
                <a:solidFill>
                  <a:srgbClr val="111111"/>
                </a:solidFill>
                <a:latin typeface="Now"/>
                <a:ea typeface="Now"/>
                <a:cs typeface="Now"/>
                <a:sym typeface="Now"/>
              </a:rPr>
              <a:t> is essential for community protection.</a:t>
            </a:r>
          </a:p>
        </p:txBody>
      </p:sp>
      <p:sp>
        <p:nvSpPr>
          <p:cNvPr id="14" name="TextBox 14"/>
          <p:cNvSpPr txBox="1"/>
          <p:nvPr/>
        </p:nvSpPr>
        <p:spPr>
          <a:xfrm>
            <a:off x="2194498" y="4507754"/>
            <a:ext cx="6353727" cy="9258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Nighttime streets can present </a:t>
            </a:r>
            <a:r>
              <a:rPr lang="en-US" sz="3000" b="1">
                <a:solidFill>
                  <a:srgbClr val="111111"/>
                </a:solidFill>
                <a:latin typeface="Now Bold"/>
                <a:ea typeface="Now Bold"/>
                <a:cs typeface="Now Bold"/>
                <a:sym typeface="Now Bold"/>
              </a:rPr>
              <a:t>hidden dangers</a:t>
            </a:r>
            <a:r>
              <a:rPr lang="en-US" sz="3000">
                <a:solidFill>
                  <a:srgbClr val="111111"/>
                </a:solidFill>
                <a:latin typeface="Now"/>
                <a:ea typeface="Now"/>
                <a:cs typeface="Now"/>
                <a:sym typeface="Now"/>
              </a:rPr>
              <a:t> for pedestrians.</a:t>
            </a:r>
          </a:p>
        </p:txBody>
      </p:sp>
      <p:grpSp>
        <p:nvGrpSpPr>
          <p:cNvPr id="15" name="Group 15"/>
          <p:cNvGrpSpPr/>
          <p:nvPr/>
        </p:nvGrpSpPr>
        <p:grpSpPr>
          <a:xfrm>
            <a:off x="9270180" y="6436683"/>
            <a:ext cx="7292917" cy="2558973"/>
            <a:chOff x="0" y="0"/>
            <a:chExt cx="1742040" cy="611255"/>
          </a:xfrm>
        </p:grpSpPr>
        <p:sp>
          <p:nvSpPr>
            <p:cNvPr id="16" name="Freeform 16"/>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7" name="TextBox 17"/>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8" name="Group 18"/>
          <p:cNvGrpSpPr/>
          <p:nvPr/>
        </p:nvGrpSpPr>
        <p:grpSpPr>
          <a:xfrm>
            <a:off x="1724903" y="6436683"/>
            <a:ext cx="7292917" cy="2558973"/>
            <a:chOff x="0" y="0"/>
            <a:chExt cx="1742040" cy="611255"/>
          </a:xfrm>
        </p:grpSpPr>
        <p:sp>
          <p:nvSpPr>
            <p:cNvPr id="19" name="Freeform 19"/>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20" name="TextBox 20"/>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21" name="TextBox 21"/>
          <p:cNvSpPr txBox="1"/>
          <p:nvPr/>
        </p:nvSpPr>
        <p:spPr>
          <a:xfrm>
            <a:off x="9739775" y="7021251"/>
            <a:ext cx="6353727" cy="13830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Community-driven feedback enhances the </a:t>
            </a:r>
            <a:r>
              <a:rPr lang="en-US" sz="3000" b="1">
                <a:solidFill>
                  <a:srgbClr val="111111"/>
                </a:solidFill>
                <a:latin typeface="Now Bold"/>
                <a:ea typeface="Now Bold"/>
                <a:cs typeface="Now Bold"/>
                <a:sym typeface="Now Bold"/>
              </a:rPr>
              <a:t>effectiveness of safety maps</a:t>
            </a:r>
            <a:r>
              <a:rPr lang="en-US" sz="3000">
                <a:solidFill>
                  <a:srgbClr val="111111"/>
                </a:solidFill>
                <a:latin typeface="Now"/>
                <a:ea typeface="Now"/>
                <a:cs typeface="Now"/>
                <a:sym typeface="Now"/>
              </a:rPr>
              <a:t>.</a:t>
            </a:r>
          </a:p>
        </p:txBody>
      </p:sp>
      <p:sp>
        <p:nvSpPr>
          <p:cNvPr id="22" name="TextBox 22"/>
          <p:cNvSpPr txBox="1"/>
          <p:nvPr/>
        </p:nvSpPr>
        <p:spPr>
          <a:xfrm>
            <a:off x="2194498" y="7249851"/>
            <a:ext cx="6353727" cy="9258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Increased awareness can lead to </a:t>
            </a:r>
            <a:r>
              <a:rPr lang="en-US" sz="3000" b="1">
                <a:solidFill>
                  <a:srgbClr val="111111"/>
                </a:solidFill>
                <a:latin typeface="Now Bold"/>
                <a:ea typeface="Now Bold"/>
                <a:cs typeface="Now Bold"/>
                <a:sym typeface="Now Bold"/>
              </a:rPr>
              <a:t>safer walking routes</a:t>
            </a:r>
            <a:r>
              <a:rPr lang="en-US" sz="3000">
                <a:solidFill>
                  <a:srgbClr val="111111"/>
                </a:solidFill>
                <a:latin typeface="Now"/>
                <a:ea typeface="Now"/>
                <a:cs typeface="Now"/>
                <a:sym typeface="Now"/>
              </a:rPr>
              <a:t> at night.</a:t>
            </a:r>
          </a:p>
        </p:txBody>
      </p:sp>
      <p:sp>
        <p:nvSpPr>
          <p:cNvPr id="23" name="TextBox 23"/>
          <p:cNvSpPr txBox="1"/>
          <p:nvPr/>
        </p:nvSpPr>
        <p:spPr>
          <a:xfrm>
            <a:off x="2125624" y="1319208"/>
            <a:ext cx="14036752" cy="1795780"/>
          </a:xfrm>
          <a:prstGeom prst="rect">
            <a:avLst/>
          </a:prstGeom>
        </p:spPr>
        <p:txBody>
          <a:bodyPr lIns="0" tIns="0" rIns="0" bIns="0" rtlCol="0" anchor="t">
            <a:spAutoFit/>
          </a:bodyPr>
          <a:lstStyle/>
          <a:p>
            <a:pPr marL="0" lvl="0" indent="0" algn="ctr">
              <a:lnSpc>
                <a:spcPts val="7039"/>
              </a:lnSpc>
            </a:pPr>
            <a:r>
              <a:rPr lang="en-US" sz="6399" b="1" u="none" strike="noStrike">
                <a:solidFill>
                  <a:srgbClr val="FFFFFF"/>
                </a:solidFill>
                <a:latin typeface="Roca One Heavy"/>
                <a:ea typeface="Roca One Heavy"/>
                <a:cs typeface="Roca One Heavy"/>
                <a:sym typeface="Roca One Heavy"/>
              </a:rPr>
              <a:t>Addressing Nighttime Safety Needs for Navigation</a:t>
            </a:r>
          </a:p>
        </p:txBody>
      </p:sp>
      <p:sp>
        <p:nvSpPr>
          <p:cNvPr id="24" name="Freeform 24"/>
          <p:cNvSpPr/>
          <p:nvPr/>
        </p:nvSpPr>
        <p:spPr>
          <a:xfrm>
            <a:off x="360054" y="7596340"/>
            <a:ext cx="668646" cy="2270094"/>
          </a:xfrm>
          <a:custGeom>
            <a:avLst/>
            <a:gdLst/>
            <a:ahLst/>
            <a:cxnLst/>
            <a:rect l="l" t="t" r="r" b="b"/>
            <a:pathLst>
              <a:path w="668646" h="2270094">
                <a:moveTo>
                  <a:pt x="0" y="0"/>
                </a:moveTo>
                <a:lnTo>
                  <a:pt x="668646" y="0"/>
                </a:lnTo>
                <a:lnTo>
                  <a:pt x="668646" y="2270093"/>
                </a:lnTo>
                <a:lnTo>
                  <a:pt x="0" y="22700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rot="-573341">
            <a:off x="-1064377" y="427372"/>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CED1"/>
        </a:solidFill>
        <a:effectLst/>
      </p:bgPr>
    </p:bg>
    <p:spTree>
      <p:nvGrpSpPr>
        <p:cNvPr id="1" name=""/>
        <p:cNvGrpSpPr/>
        <p:nvPr/>
      </p:nvGrpSpPr>
      <p:grpSpPr>
        <a:xfrm>
          <a:off x="0" y="0"/>
          <a:ext cx="0" cy="0"/>
          <a:chOff x="0" y="0"/>
          <a:chExt cx="0" cy="0"/>
        </a:xfrm>
      </p:grpSpPr>
      <p:grpSp>
        <p:nvGrpSpPr>
          <p:cNvPr id="2" name="Group 2"/>
          <p:cNvGrpSpPr/>
          <p:nvPr/>
        </p:nvGrpSpPr>
        <p:grpSpPr>
          <a:xfrm>
            <a:off x="1293982" y="765105"/>
            <a:ext cx="7965984" cy="8756789"/>
            <a:chOff x="0" y="0"/>
            <a:chExt cx="2098037" cy="2306315"/>
          </a:xfrm>
        </p:grpSpPr>
        <p:sp>
          <p:nvSpPr>
            <p:cNvPr id="3" name="Freeform 3"/>
            <p:cNvSpPr/>
            <p:nvPr/>
          </p:nvSpPr>
          <p:spPr>
            <a:xfrm>
              <a:off x="0" y="0"/>
              <a:ext cx="2098037" cy="2306315"/>
            </a:xfrm>
            <a:custGeom>
              <a:avLst/>
              <a:gdLst/>
              <a:ahLst/>
              <a:cxnLst/>
              <a:rect l="l" t="t" r="r" b="b"/>
              <a:pathLst>
                <a:path w="2098037" h="2306315">
                  <a:moveTo>
                    <a:pt x="38875" y="0"/>
                  </a:moveTo>
                  <a:lnTo>
                    <a:pt x="2059162" y="0"/>
                  </a:lnTo>
                  <a:cubicBezTo>
                    <a:pt x="2069473" y="0"/>
                    <a:pt x="2079360" y="4096"/>
                    <a:pt x="2086651" y="11386"/>
                  </a:cubicBezTo>
                  <a:cubicBezTo>
                    <a:pt x="2093941" y="18677"/>
                    <a:pt x="2098037" y="28565"/>
                    <a:pt x="2098037" y="38875"/>
                  </a:cubicBezTo>
                  <a:lnTo>
                    <a:pt x="2098037" y="2267440"/>
                  </a:lnTo>
                  <a:cubicBezTo>
                    <a:pt x="2098037" y="2288910"/>
                    <a:pt x="2080632" y="2306315"/>
                    <a:pt x="2059162" y="2306315"/>
                  </a:cubicBezTo>
                  <a:lnTo>
                    <a:pt x="38875" y="2306315"/>
                  </a:lnTo>
                  <a:cubicBezTo>
                    <a:pt x="17405" y="2306315"/>
                    <a:pt x="0" y="2288910"/>
                    <a:pt x="0" y="2267440"/>
                  </a:cubicBezTo>
                  <a:lnTo>
                    <a:pt x="0" y="38875"/>
                  </a:lnTo>
                  <a:cubicBezTo>
                    <a:pt x="0" y="17405"/>
                    <a:pt x="17405" y="0"/>
                    <a:pt x="38875" y="0"/>
                  </a:cubicBezTo>
                  <a:close/>
                </a:path>
              </a:pathLst>
            </a:custGeom>
            <a:solidFill>
              <a:srgbClr val="CD4554"/>
            </a:solidFill>
            <a:ln w="19050" cap="rnd">
              <a:solidFill>
                <a:srgbClr val="000000"/>
              </a:solidFill>
              <a:prstDash val="solid"/>
              <a:round/>
            </a:ln>
          </p:spPr>
        </p:sp>
        <p:sp>
          <p:nvSpPr>
            <p:cNvPr id="4" name="TextBox 4"/>
            <p:cNvSpPr txBox="1"/>
            <p:nvPr/>
          </p:nvSpPr>
          <p:spPr>
            <a:xfrm>
              <a:off x="0" y="28575"/>
              <a:ext cx="2098037" cy="2277740"/>
            </a:xfrm>
            <a:prstGeom prst="rect">
              <a:avLst/>
            </a:prstGeom>
          </p:spPr>
          <p:txBody>
            <a:bodyPr lIns="50800" tIns="50800" rIns="50800" bIns="50800" rtlCol="0" anchor="ctr"/>
            <a:lstStyle/>
            <a:p>
              <a:pPr algn="ctr">
                <a:lnSpc>
                  <a:spcPts val="2694"/>
                </a:lnSpc>
              </a:pPr>
              <a:endParaRPr/>
            </a:p>
          </p:txBody>
        </p:sp>
      </p:grpSp>
      <p:sp>
        <p:nvSpPr>
          <p:cNvPr id="5" name="Freeform 5"/>
          <p:cNvSpPr/>
          <p:nvPr/>
        </p:nvSpPr>
        <p:spPr>
          <a:xfrm rot="-10196393">
            <a:off x="13589680" y="1880977"/>
            <a:ext cx="3586254" cy="4906567"/>
          </a:xfrm>
          <a:custGeom>
            <a:avLst/>
            <a:gdLst/>
            <a:ahLst/>
            <a:cxnLst/>
            <a:rect l="l" t="t" r="r" b="b"/>
            <a:pathLst>
              <a:path w="3586254" h="4906567">
                <a:moveTo>
                  <a:pt x="0" y="0"/>
                </a:moveTo>
                <a:lnTo>
                  <a:pt x="3586254" y="0"/>
                </a:lnTo>
                <a:lnTo>
                  <a:pt x="3586254" y="4906567"/>
                </a:lnTo>
                <a:lnTo>
                  <a:pt x="0" y="4906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958770" y="1373797"/>
            <a:ext cx="6194259" cy="5727229"/>
            <a:chOff x="0" y="0"/>
            <a:chExt cx="879080" cy="812800"/>
          </a:xfrm>
        </p:grpSpPr>
        <p:sp>
          <p:nvSpPr>
            <p:cNvPr id="7" name="Freeform 7"/>
            <p:cNvSpPr/>
            <p:nvPr/>
          </p:nvSpPr>
          <p:spPr>
            <a:xfrm>
              <a:off x="0" y="0"/>
              <a:ext cx="879080" cy="812800"/>
            </a:xfrm>
            <a:custGeom>
              <a:avLst/>
              <a:gdLst/>
              <a:ahLst/>
              <a:cxnLst/>
              <a:rect l="l" t="t" r="r" b="b"/>
              <a:pathLst>
                <a:path w="879080" h="812800">
                  <a:moveTo>
                    <a:pt x="0" y="0"/>
                  </a:moveTo>
                  <a:lnTo>
                    <a:pt x="879080" y="0"/>
                  </a:lnTo>
                  <a:lnTo>
                    <a:pt x="879080" y="812800"/>
                  </a:lnTo>
                  <a:lnTo>
                    <a:pt x="0" y="812800"/>
                  </a:lnTo>
                  <a:close/>
                </a:path>
              </a:pathLst>
            </a:custGeom>
            <a:solidFill>
              <a:srgbClr val="CD4554"/>
            </a:solidFill>
            <a:ln w="19050" cap="sq">
              <a:solidFill>
                <a:srgbClr val="000000"/>
              </a:solidFill>
              <a:prstDash val="solid"/>
              <a:miter/>
            </a:ln>
          </p:spPr>
        </p:sp>
        <p:sp>
          <p:nvSpPr>
            <p:cNvPr id="8" name="TextBox 8"/>
            <p:cNvSpPr txBox="1"/>
            <p:nvPr/>
          </p:nvSpPr>
          <p:spPr>
            <a:xfrm>
              <a:off x="0" y="28575"/>
              <a:ext cx="879080" cy="784225"/>
            </a:xfrm>
            <a:prstGeom prst="rect">
              <a:avLst/>
            </a:prstGeom>
          </p:spPr>
          <p:txBody>
            <a:bodyPr lIns="52802" tIns="52802" rIns="52802" bIns="52802" rtlCol="0" anchor="ctr"/>
            <a:lstStyle/>
            <a:p>
              <a:pPr marL="0" lvl="0" indent="0" algn="ctr">
                <a:lnSpc>
                  <a:spcPts val="2694"/>
                </a:lnSpc>
                <a:spcBef>
                  <a:spcPct val="0"/>
                </a:spcBef>
              </a:pPr>
              <a:endParaRPr/>
            </a:p>
          </p:txBody>
        </p:sp>
      </p:grpSp>
      <p:grpSp>
        <p:nvGrpSpPr>
          <p:cNvPr id="12" name="Group 12"/>
          <p:cNvGrpSpPr/>
          <p:nvPr/>
        </p:nvGrpSpPr>
        <p:grpSpPr>
          <a:xfrm>
            <a:off x="10239355" y="1687833"/>
            <a:ext cx="5633088" cy="5165093"/>
            <a:chOff x="0" y="0"/>
            <a:chExt cx="886446" cy="812800"/>
          </a:xfrm>
        </p:grpSpPr>
        <p:sp>
          <p:nvSpPr>
            <p:cNvPr id="13" name="Freeform 13"/>
            <p:cNvSpPr/>
            <p:nvPr/>
          </p:nvSpPr>
          <p:spPr>
            <a:xfrm>
              <a:off x="0" y="0"/>
              <a:ext cx="886446" cy="812800"/>
            </a:xfrm>
            <a:custGeom>
              <a:avLst/>
              <a:gdLst/>
              <a:ahLst/>
              <a:cxnLst/>
              <a:rect l="l" t="t" r="r" b="b"/>
              <a:pathLst>
                <a:path w="886446" h="812800">
                  <a:moveTo>
                    <a:pt x="0" y="0"/>
                  </a:moveTo>
                  <a:lnTo>
                    <a:pt x="886446" y="0"/>
                  </a:lnTo>
                  <a:lnTo>
                    <a:pt x="886446" y="812800"/>
                  </a:lnTo>
                  <a:lnTo>
                    <a:pt x="0" y="812800"/>
                  </a:lnTo>
                  <a:close/>
                </a:path>
              </a:pathLst>
            </a:custGeom>
            <a:blipFill>
              <a:blip r:embed="rId4"/>
              <a:stretch>
                <a:fillRect l="-41692" r="-41692"/>
              </a:stretch>
            </a:blipFill>
          </p:spPr>
        </p:sp>
      </p:grpSp>
      <p:sp>
        <p:nvSpPr>
          <p:cNvPr id="14" name="Freeform 14"/>
          <p:cNvSpPr/>
          <p:nvPr/>
        </p:nvSpPr>
        <p:spPr>
          <a:xfrm>
            <a:off x="12178790" y="252455"/>
            <a:ext cx="1754218" cy="1803402"/>
          </a:xfrm>
          <a:custGeom>
            <a:avLst/>
            <a:gdLst/>
            <a:ahLst/>
            <a:cxnLst/>
            <a:rect l="l" t="t" r="r" b="b"/>
            <a:pathLst>
              <a:path w="1754218" h="1803402">
                <a:moveTo>
                  <a:pt x="0" y="0"/>
                </a:moveTo>
                <a:lnTo>
                  <a:pt x="1754218" y="0"/>
                </a:lnTo>
                <a:lnTo>
                  <a:pt x="1754218" y="1803402"/>
                </a:lnTo>
                <a:lnTo>
                  <a:pt x="0" y="18034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2034325" y="1637827"/>
            <a:ext cx="6629753" cy="7155864"/>
            <a:chOff x="0" y="0"/>
            <a:chExt cx="8839671" cy="9541153"/>
          </a:xfrm>
        </p:grpSpPr>
        <p:sp>
          <p:nvSpPr>
            <p:cNvPr id="16" name="TextBox 16"/>
            <p:cNvSpPr txBox="1"/>
            <p:nvPr/>
          </p:nvSpPr>
          <p:spPr>
            <a:xfrm>
              <a:off x="0" y="3826153"/>
              <a:ext cx="8839671" cy="5715000"/>
            </a:xfrm>
            <a:prstGeom prst="rect">
              <a:avLst/>
            </a:prstGeom>
          </p:spPr>
          <p:txBody>
            <a:bodyPr lIns="0" tIns="0" rIns="0" bIns="0" rtlCol="0" anchor="t">
              <a:spAutoFit/>
            </a:bodyPr>
            <a:lstStyle/>
            <a:p>
              <a:pPr marL="0" lvl="0" indent="0" algn="l">
                <a:lnSpc>
                  <a:spcPts val="3431"/>
                </a:lnSpc>
                <a:spcBef>
                  <a:spcPct val="0"/>
                </a:spcBef>
              </a:pPr>
              <a:r>
                <a:rPr lang="en-US" sz="2812" u="none" strike="noStrike">
                  <a:solidFill>
                    <a:srgbClr val="FFFFFF"/>
                  </a:solidFill>
                  <a:latin typeface="Now"/>
                  <a:ea typeface="Now"/>
                  <a:cs typeface="Now"/>
                  <a:sym typeface="Now"/>
                </a:rPr>
                <a:t>Our vision is to create a </a:t>
              </a:r>
              <a:r>
                <a:rPr lang="en-US" sz="2812" b="1" u="none" strike="noStrike">
                  <a:solidFill>
                    <a:srgbClr val="FFFFFF"/>
                  </a:solidFill>
                  <a:latin typeface="Now Bold"/>
                  <a:ea typeface="Now Bold"/>
                  <a:cs typeface="Now Bold"/>
                  <a:sym typeface="Now Bold"/>
                </a:rPr>
                <a:t>collaborative platform</a:t>
              </a:r>
              <a:r>
                <a:rPr lang="en-US" sz="2812" u="none" strike="noStrike">
                  <a:solidFill>
                    <a:srgbClr val="FFFFFF"/>
                  </a:solidFill>
                  <a:latin typeface="Now"/>
                  <a:ea typeface="Now"/>
                  <a:cs typeface="Now"/>
                  <a:sym typeface="Now"/>
                </a:rPr>
                <a:t> that empowers communities to contribute to a real-time safety map. By integrating user feedback and data, we aim to provide a comprehensive resource that highlights safe routes, addresses concerns, and ultimately fosters a sense of security for all residents, especially during nighttime.</a:t>
              </a:r>
            </a:p>
          </p:txBody>
        </p:sp>
        <p:sp>
          <p:nvSpPr>
            <p:cNvPr id="17" name="TextBox 17"/>
            <p:cNvSpPr txBox="1"/>
            <p:nvPr/>
          </p:nvSpPr>
          <p:spPr>
            <a:xfrm>
              <a:off x="0" y="47625"/>
              <a:ext cx="8839671" cy="3093085"/>
            </a:xfrm>
            <a:prstGeom prst="rect">
              <a:avLst/>
            </a:prstGeom>
          </p:spPr>
          <p:txBody>
            <a:bodyPr lIns="0" tIns="0" rIns="0" bIns="0" rtlCol="0" anchor="t">
              <a:spAutoFit/>
            </a:bodyPr>
            <a:lstStyle/>
            <a:p>
              <a:pPr marL="0" lvl="0" indent="0" algn="l">
                <a:lnSpc>
                  <a:spcPts val="6022"/>
                </a:lnSpc>
                <a:spcBef>
                  <a:spcPct val="0"/>
                </a:spcBef>
              </a:pPr>
              <a:r>
                <a:rPr lang="en-US" sz="5475" b="1" u="none" strike="noStrike">
                  <a:solidFill>
                    <a:srgbClr val="FFFFFF"/>
                  </a:solidFill>
                  <a:latin typeface="Roca One Heavy"/>
                  <a:ea typeface="Roca One Heavy"/>
                  <a:cs typeface="Roca One Heavy"/>
                  <a:sym typeface="Roca One Heavy"/>
                </a:rPr>
                <a:t>Building a Community-Driven Safety Map</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CED1"/>
        </a:solidFill>
        <a:effectLst/>
      </p:bgPr>
    </p:bg>
    <p:spTree>
      <p:nvGrpSpPr>
        <p:cNvPr id="1" name=""/>
        <p:cNvGrpSpPr/>
        <p:nvPr/>
      </p:nvGrpSpPr>
      <p:grpSpPr>
        <a:xfrm>
          <a:off x="0" y="0"/>
          <a:ext cx="0" cy="0"/>
          <a:chOff x="0" y="0"/>
          <a:chExt cx="0" cy="0"/>
        </a:xfrm>
      </p:grpSpPr>
      <p:sp>
        <p:nvSpPr>
          <p:cNvPr id="2" name="Freeform 2"/>
          <p:cNvSpPr/>
          <p:nvPr/>
        </p:nvSpPr>
        <p:spPr>
          <a:xfrm rot="-5400000">
            <a:off x="-373158" y="-775715"/>
            <a:ext cx="2490572" cy="3407499"/>
          </a:xfrm>
          <a:custGeom>
            <a:avLst/>
            <a:gdLst/>
            <a:ahLst/>
            <a:cxnLst/>
            <a:rect l="l" t="t" r="r" b="b"/>
            <a:pathLst>
              <a:path w="2490572" h="3407499">
                <a:moveTo>
                  <a:pt x="0" y="0"/>
                </a:moveTo>
                <a:lnTo>
                  <a:pt x="2490572" y="0"/>
                </a:lnTo>
                <a:lnTo>
                  <a:pt x="2490572" y="3407499"/>
                </a:lnTo>
                <a:lnTo>
                  <a:pt x="0" y="3407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0282" y="693781"/>
            <a:ext cx="16777495" cy="8899439"/>
            <a:chOff x="0" y="0"/>
            <a:chExt cx="4418764" cy="2343885"/>
          </a:xfrm>
        </p:grpSpPr>
        <p:sp>
          <p:nvSpPr>
            <p:cNvPr id="4" name="Freeform 4"/>
            <p:cNvSpPr/>
            <p:nvPr/>
          </p:nvSpPr>
          <p:spPr>
            <a:xfrm>
              <a:off x="0" y="0"/>
              <a:ext cx="4418764" cy="2343885"/>
            </a:xfrm>
            <a:custGeom>
              <a:avLst/>
              <a:gdLst/>
              <a:ahLst/>
              <a:cxnLst/>
              <a:rect l="l" t="t" r="r" b="b"/>
              <a:pathLst>
                <a:path w="4418764" h="2343885">
                  <a:moveTo>
                    <a:pt x="18458" y="0"/>
                  </a:moveTo>
                  <a:lnTo>
                    <a:pt x="4400306" y="0"/>
                  </a:lnTo>
                  <a:cubicBezTo>
                    <a:pt x="4410500" y="0"/>
                    <a:pt x="4418764" y="8264"/>
                    <a:pt x="4418764" y="18458"/>
                  </a:cubicBezTo>
                  <a:lnTo>
                    <a:pt x="4418764" y="2325427"/>
                  </a:lnTo>
                  <a:cubicBezTo>
                    <a:pt x="4418764" y="2335621"/>
                    <a:pt x="4410500" y="2343885"/>
                    <a:pt x="4400306" y="2343885"/>
                  </a:cubicBezTo>
                  <a:lnTo>
                    <a:pt x="18458" y="2343885"/>
                  </a:lnTo>
                  <a:cubicBezTo>
                    <a:pt x="8264" y="2343885"/>
                    <a:pt x="0" y="2335621"/>
                    <a:pt x="0" y="2325427"/>
                  </a:cubicBezTo>
                  <a:lnTo>
                    <a:pt x="0" y="18458"/>
                  </a:lnTo>
                  <a:cubicBezTo>
                    <a:pt x="0" y="8264"/>
                    <a:pt x="8264" y="0"/>
                    <a:pt x="18458" y="0"/>
                  </a:cubicBezTo>
                  <a:close/>
                </a:path>
              </a:pathLst>
            </a:custGeom>
            <a:solidFill>
              <a:srgbClr val="EC616C"/>
            </a:solidFill>
            <a:ln w="19050" cap="rnd">
              <a:solidFill>
                <a:srgbClr val="000000"/>
              </a:solidFill>
              <a:prstDash val="solid"/>
              <a:round/>
            </a:ln>
          </p:spPr>
        </p:sp>
        <p:sp>
          <p:nvSpPr>
            <p:cNvPr id="5" name="TextBox 5"/>
            <p:cNvSpPr txBox="1"/>
            <p:nvPr/>
          </p:nvSpPr>
          <p:spPr>
            <a:xfrm>
              <a:off x="0" y="28575"/>
              <a:ext cx="4418764" cy="2315310"/>
            </a:xfrm>
            <a:prstGeom prst="rect">
              <a:avLst/>
            </a:prstGeom>
          </p:spPr>
          <p:txBody>
            <a:bodyPr lIns="50800" tIns="50800" rIns="50800" bIns="50800" rtlCol="0" anchor="ctr"/>
            <a:lstStyle/>
            <a:p>
              <a:pPr algn="ctr">
                <a:lnSpc>
                  <a:spcPts val="2694"/>
                </a:lnSpc>
              </a:pPr>
              <a:endParaRPr/>
            </a:p>
          </p:txBody>
        </p:sp>
      </p:grpSp>
      <p:grpSp>
        <p:nvGrpSpPr>
          <p:cNvPr id="6" name="Group 6"/>
          <p:cNvGrpSpPr/>
          <p:nvPr/>
        </p:nvGrpSpPr>
        <p:grpSpPr>
          <a:xfrm>
            <a:off x="2106105" y="4123034"/>
            <a:ext cx="4519738" cy="4800061"/>
            <a:chOff x="0" y="0"/>
            <a:chExt cx="1190384" cy="1264214"/>
          </a:xfrm>
        </p:grpSpPr>
        <p:sp>
          <p:nvSpPr>
            <p:cNvPr id="7" name="Freeform 7"/>
            <p:cNvSpPr/>
            <p:nvPr/>
          </p:nvSpPr>
          <p:spPr>
            <a:xfrm>
              <a:off x="0" y="0"/>
              <a:ext cx="1190384" cy="1264214"/>
            </a:xfrm>
            <a:custGeom>
              <a:avLst/>
              <a:gdLst/>
              <a:ahLst/>
              <a:cxnLst/>
              <a:rect l="l" t="t" r="r" b="b"/>
              <a:pathLst>
                <a:path w="1190384" h="1264214">
                  <a:moveTo>
                    <a:pt x="68517" y="0"/>
                  </a:moveTo>
                  <a:lnTo>
                    <a:pt x="1121867" y="0"/>
                  </a:lnTo>
                  <a:cubicBezTo>
                    <a:pt x="1140039" y="0"/>
                    <a:pt x="1157466" y="7219"/>
                    <a:pt x="1170315" y="20068"/>
                  </a:cubicBezTo>
                  <a:cubicBezTo>
                    <a:pt x="1183165" y="32917"/>
                    <a:pt x="1190384" y="50345"/>
                    <a:pt x="1190384" y="68517"/>
                  </a:cubicBezTo>
                  <a:lnTo>
                    <a:pt x="1190384" y="1195697"/>
                  </a:lnTo>
                  <a:cubicBezTo>
                    <a:pt x="1190384" y="1213869"/>
                    <a:pt x="1183165" y="1231296"/>
                    <a:pt x="1170315" y="1244146"/>
                  </a:cubicBezTo>
                  <a:cubicBezTo>
                    <a:pt x="1157466" y="1256995"/>
                    <a:pt x="1140039" y="1264214"/>
                    <a:pt x="1121867" y="1264214"/>
                  </a:cubicBezTo>
                  <a:lnTo>
                    <a:pt x="68517" y="1264214"/>
                  </a:lnTo>
                  <a:cubicBezTo>
                    <a:pt x="30676" y="1264214"/>
                    <a:pt x="0" y="1233538"/>
                    <a:pt x="0" y="1195697"/>
                  </a:cubicBezTo>
                  <a:lnTo>
                    <a:pt x="0" y="68517"/>
                  </a:lnTo>
                  <a:cubicBezTo>
                    <a:pt x="0" y="30676"/>
                    <a:pt x="30676" y="0"/>
                    <a:pt x="68517" y="0"/>
                  </a:cubicBezTo>
                  <a:close/>
                </a:path>
              </a:pathLst>
            </a:custGeom>
            <a:solidFill>
              <a:srgbClr val="252422"/>
            </a:solidFill>
            <a:ln w="19050" cap="rnd">
              <a:solidFill>
                <a:srgbClr val="000000"/>
              </a:solidFill>
              <a:prstDash val="solid"/>
              <a:round/>
            </a:ln>
          </p:spPr>
        </p:sp>
        <p:sp>
          <p:nvSpPr>
            <p:cNvPr id="8" name="TextBox 8"/>
            <p:cNvSpPr txBox="1"/>
            <p:nvPr/>
          </p:nvSpPr>
          <p:spPr>
            <a:xfrm>
              <a:off x="0" y="28575"/>
              <a:ext cx="1190384" cy="1235639"/>
            </a:xfrm>
            <a:prstGeom prst="rect">
              <a:avLst/>
            </a:prstGeom>
          </p:spPr>
          <p:txBody>
            <a:bodyPr lIns="50800" tIns="50800" rIns="50800" bIns="50800" rtlCol="0" anchor="ctr"/>
            <a:lstStyle/>
            <a:p>
              <a:pPr algn="ctr">
                <a:lnSpc>
                  <a:spcPts val="2694"/>
                </a:lnSpc>
              </a:pPr>
              <a:endParaRPr/>
            </a:p>
          </p:txBody>
        </p:sp>
      </p:grpSp>
      <p:grpSp>
        <p:nvGrpSpPr>
          <p:cNvPr id="9" name="Group 9"/>
          <p:cNvGrpSpPr/>
          <p:nvPr/>
        </p:nvGrpSpPr>
        <p:grpSpPr>
          <a:xfrm>
            <a:off x="11661044" y="4123034"/>
            <a:ext cx="4519738" cy="4800061"/>
            <a:chOff x="0" y="0"/>
            <a:chExt cx="1190384" cy="1264214"/>
          </a:xfrm>
        </p:grpSpPr>
        <p:sp>
          <p:nvSpPr>
            <p:cNvPr id="10" name="Freeform 10"/>
            <p:cNvSpPr/>
            <p:nvPr/>
          </p:nvSpPr>
          <p:spPr>
            <a:xfrm>
              <a:off x="0" y="0"/>
              <a:ext cx="1190384" cy="1264214"/>
            </a:xfrm>
            <a:custGeom>
              <a:avLst/>
              <a:gdLst/>
              <a:ahLst/>
              <a:cxnLst/>
              <a:rect l="l" t="t" r="r" b="b"/>
              <a:pathLst>
                <a:path w="1190384" h="1264214">
                  <a:moveTo>
                    <a:pt x="68517" y="0"/>
                  </a:moveTo>
                  <a:lnTo>
                    <a:pt x="1121867" y="0"/>
                  </a:lnTo>
                  <a:cubicBezTo>
                    <a:pt x="1140039" y="0"/>
                    <a:pt x="1157466" y="7219"/>
                    <a:pt x="1170315" y="20068"/>
                  </a:cubicBezTo>
                  <a:cubicBezTo>
                    <a:pt x="1183165" y="32917"/>
                    <a:pt x="1190384" y="50345"/>
                    <a:pt x="1190384" y="68517"/>
                  </a:cubicBezTo>
                  <a:lnTo>
                    <a:pt x="1190384" y="1195697"/>
                  </a:lnTo>
                  <a:cubicBezTo>
                    <a:pt x="1190384" y="1213869"/>
                    <a:pt x="1183165" y="1231296"/>
                    <a:pt x="1170315" y="1244146"/>
                  </a:cubicBezTo>
                  <a:cubicBezTo>
                    <a:pt x="1157466" y="1256995"/>
                    <a:pt x="1140039" y="1264214"/>
                    <a:pt x="1121867" y="1264214"/>
                  </a:cubicBezTo>
                  <a:lnTo>
                    <a:pt x="68517" y="1264214"/>
                  </a:lnTo>
                  <a:cubicBezTo>
                    <a:pt x="30676" y="1264214"/>
                    <a:pt x="0" y="1233538"/>
                    <a:pt x="0" y="1195697"/>
                  </a:cubicBezTo>
                  <a:lnTo>
                    <a:pt x="0" y="68517"/>
                  </a:lnTo>
                  <a:cubicBezTo>
                    <a:pt x="0" y="30676"/>
                    <a:pt x="30676" y="0"/>
                    <a:pt x="68517" y="0"/>
                  </a:cubicBezTo>
                  <a:close/>
                </a:path>
              </a:pathLst>
            </a:custGeom>
            <a:solidFill>
              <a:srgbClr val="252422"/>
            </a:solidFill>
            <a:ln w="19050" cap="rnd">
              <a:solidFill>
                <a:srgbClr val="000000"/>
              </a:solidFill>
              <a:prstDash val="solid"/>
              <a:round/>
            </a:ln>
          </p:spPr>
        </p:sp>
        <p:sp>
          <p:nvSpPr>
            <p:cNvPr id="11" name="TextBox 11"/>
            <p:cNvSpPr txBox="1"/>
            <p:nvPr/>
          </p:nvSpPr>
          <p:spPr>
            <a:xfrm>
              <a:off x="0" y="28575"/>
              <a:ext cx="1190384" cy="1235639"/>
            </a:xfrm>
            <a:prstGeom prst="rect">
              <a:avLst/>
            </a:prstGeom>
          </p:spPr>
          <p:txBody>
            <a:bodyPr lIns="50800" tIns="50800" rIns="50800" bIns="50800" rtlCol="0" anchor="ctr"/>
            <a:lstStyle/>
            <a:p>
              <a:pPr algn="ctr">
                <a:lnSpc>
                  <a:spcPts val="2694"/>
                </a:lnSpc>
              </a:pPr>
              <a:endParaRPr/>
            </a:p>
          </p:txBody>
        </p:sp>
      </p:grpSp>
      <p:grpSp>
        <p:nvGrpSpPr>
          <p:cNvPr id="12" name="Group 12"/>
          <p:cNvGrpSpPr/>
          <p:nvPr/>
        </p:nvGrpSpPr>
        <p:grpSpPr>
          <a:xfrm>
            <a:off x="6884131" y="4123034"/>
            <a:ext cx="4519738" cy="4800061"/>
            <a:chOff x="0" y="0"/>
            <a:chExt cx="1190384" cy="1264214"/>
          </a:xfrm>
        </p:grpSpPr>
        <p:sp>
          <p:nvSpPr>
            <p:cNvPr id="13" name="Freeform 13"/>
            <p:cNvSpPr/>
            <p:nvPr/>
          </p:nvSpPr>
          <p:spPr>
            <a:xfrm>
              <a:off x="0" y="0"/>
              <a:ext cx="1190384" cy="1264214"/>
            </a:xfrm>
            <a:custGeom>
              <a:avLst/>
              <a:gdLst/>
              <a:ahLst/>
              <a:cxnLst/>
              <a:rect l="l" t="t" r="r" b="b"/>
              <a:pathLst>
                <a:path w="1190384" h="1264214">
                  <a:moveTo>
                    <a:pt x="68517" y="0"/>
                  </a:moveTo>
                  <a:lnTo>
                    <a:pt x="1121867" y="0"/>
                  </a:lnTo>
                  <a:cubicBezTo>
                    <a:pt x="1140039" y="0"/>
                    <a:pt x="1157466" y="7219"/>
                    <a:pt x="1170315" y="20068"/>
                  </a:cubicBezTo>
                  <a:cubicBezTo>
                    <a:pt x="1183165" y="32917"/>
                    <a:pt x="1190384" y="50345"/>
                    <a:pt x="1190384" y="68517"/>
                  </a:cubicBezTo>
                  <a:lnTo>
                    <a:pt x="1190384" y="1195697"/>
                  </a:lnTo>
                  <a:cubicBezTo>
                    <a:pt x="1190384" y="1213869"/>
                    <a:pt x="1183165" y="1231296"/>
                    <a:pt x="1170315" y="1244146"/>
                  </a:cubicBezTo>
                  <a:cubicBezTo>
                    <a:pt x="1157466" y="1256995"/>
                    <a:pt x="1140039" y="1264214"/>
                    <a:pt x="1121867" y="1264214"/>
                  </a:cubicBezTo>
                  <a:lnTo>
                    <a:pt x="68517" y="1264214"/>
                  </a:lnTo>
                  <a:cubicBezTo>
                    <a:pt x="30676" y="1264214"/>
                    <a:pt x="0" y="1233538"/>
                    <a:pt x="0" y="1195697"/>
                  </a:cubicBezTo>
                  <a:lnTo>
                    <a:pt x="0" y="68517"/>
                  </a:lnTo>
                  <a:cubicBezTo>
                    <a:pt x="0" y="30676"/>
                    <a:pt x="30676" y="0"/>
                    <a:pt x="68517" y="0"/>
                  </a:cubicBezTo>
                  <a:close/>
                </a:path>
              </a:pathLst>
            </a:custGeom>
            <a:solidFill>
              <a:srgbClr val="252422"/>
            </a:solidFill>
            <a:ln w="19050" cap="rnd">
              <a:solidFill>
                <a:srgbClr val="000000"/>
              </a:solidFill>
              <a:prstDash val="solid"/>
              <a:round/>
            </a:ln>
          </p:spPr>
        </p:sp>
        <p:sp>
          <p:nvSpPr>
            <p:cNvPr id="14" name="TextBox 14"/>
            <p:cNvSpPr txBox="1"/>
            <p:nvPr/>
          </p:nvSpPr>
          <p:spPr>
            <a:xfrm>
              <a:off x="0" y="28575"/>
              <a:ext cx="1190384" cy="1235639"/>
            </a:xfrm>
            <a:prstGeom prst="rect">
              <a:avLst/>
            </a:prstGeom>
          </p:spPr>
          <p:txBody>
            <a:bodyPr lIns="50800" tIns="50800" rIns="50800" bIns="50800" rtlCol="0" anchor="ctr"/>
            <a:lstStyle/>
            <a:p>
              <a:pPr algn="ctr">
                <a:lnSpc>
                  <a:spcPts val="2694"/>
                </a:lnSpc>
              </a:pPr>
              <a:endParaRPr/>
            </a:p>
          </p:txBody>
        </p:sp>
      </p:grpSp>
      <p:sp>
        <p:nvSpPr>
          <p:cNvPr id="15" name="Freeform 15"/>
          <p:cNvSpPr/>
          <p:nvPr/>
        </p:nvSpPr>
        <p:spPr>
          <a:xfrm>
            <a:off x="16423421" y="7799020"/>
            <a:ext cx="668646" cy="2270094"/>
          </a:xfrm>
          <a:custGeom>
            <a:avLst/>
            <a:gdLst/>
            <a:ahLst/>
            <a:cxnLst/>
            <a:rect l="l" t="t" r="r" b="b"/>
            <a:pathLst>
              <a:path w="668646" h="2270094">
                <a:moveTo>
                  <a:pt x="0" y="0"/>
                </a:moveTo>
                <a:lnTo>
                  <a:pt x="668645" y="0"/>
                </a:lnTo>
                <a:lnTo>
                  <a:pt x="668645" y="2270094"/>
                </a:lnTo>
                <a:lnTo>
                  <a:pt x="0" y="22700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 name="Group 16"/>
          <p:cNvGrpSpPr/>
          <p:nvPr/>
        </p:nvGrpSpPr>
        <p:grpSpPr>
          <a:xfrm>
            <a:off x="2595370" y="947251"/>
            <a:ext cx="13032289" cy="2483873"/>
            <a:chOff x="-86629" y="-873715"/>
            <a:chExt cx="17376385" cy="3311831"/>
          </a:xfrm>
        </p:grpSpPr>
        <p:sp>
          <p:nvSpPr>
            <p:cNvPr id="17" name="TextBox 17"/>
            <p:cNvSpPr txBox="1"/>
            <p:nvPr/>
          </p:nvSpPr>
          <p:spPr>
            <a:xfrm>
              <a:off x="0" y="1310568"/>
              <a:ext cx="17289756" cy="1127548"/>
            </a:xfrm>
            <a:prstGeom prst="rect">
              <a:avLst/>
            </a:prstGeom>
          </p:spPr>
          <p:txBody>
            <a:bodyPr lIns="0" tIns="0" rIns="0" bIns="0" rtlCol="0" anchor="t">
              <a:spAutoFit/>
            </a:bodyPr>
            <a:lstStyle/>
            <a:p>
              <a:pPr marL="0" lvl="0" indent="0" algn="ctr">
                <a:lnSpc>
                  <a:spcPts val="3380"/>
                </a:lnSpc>
              </a:pPr>
              <a:r>
                <a:rPr lang="en-US" sz="2600">
                  <a:solidFill>
                    <a:srgbClr val="FFFFFF"/>
                  </a:solidFill>
                  <a:latin typeface="Now"/>
                  <a:ea typeface="Now"/>
                  <a:cs typeface="Now"/>
                  <a:sym typeface="Now"/>
                </a:rPr>
                <a:t>This section outlines the essential features designed to enhance </a:t>
              </a:r>
              <a:r>
                <a:rPr lang="en-US" sz="2600" b="1">
                  <a:solidFill>
                    <a:srgbClr val="FFFFFF"/>
                  </a:solidFill>
                  <a:latin typeface="Now Bold"/>
                  <a:ea typeface="Now Bold"/>
                  <a:cs typeface="Now Bold"/>
                  <a:sym typeface="Now Bold"/>
                </a:rPr>
                <a:t>community safety</a:t>
              </a:r>
              <a:r>
                <a:rPr lang="en-US" sz="2600">
                  <a:solidFill>
                    <a:srgbClr val="FFFFFF"/>
                  </a:solidFill>
                  <a:latin typeface="Now"/>
                  <a:ea typeface="Now"/>
                  <a:cs typeface="Now"/>
                  <a:sym typeface="Now"/>
                </a:rPr>
                <a:t> and improve navigation during nighttime hours.</a:t>
              </a:r>
            </a:p>
          </p:txBody>
        </p:sp>
        <p:sp>
          <p:nvSpPr>
            <p:cNvPr id="18" name="TextBox 18"/>
            <p:cNvSpPr txBox="1"/>
            <p:nvPr/>
          </p:nvSpPr>
          <p:spPr>
            <a:xfrm>
              <a:off x="-86629" y="-873715"/>
              <a:ext cx="17289756" cy="1148673"/>
            </a:xfrm>
            <a:prstGeom prst="rect">
              <a:avLst/>
            </a:prstGeom>
          </p:spPr>
          <p:txBody>
            <a:bodyPr lIns="0" tIns="0" rIns="0" bIns="0" rtlCol="0" anchor="t">
              <a:spAutoFit/>
            </a:bodyPr>
            <a:lstStyle/>
            <a:p>
              <a:pPr marL="0" lvl="0" indent="0" algn="ctr">
                <a:lnSpc>
                  <a:spcPts val="6555"/>
                </a:lnSpc>
              </a:pPr>
              <a:r>
                <a:rPr lang="en-US" sz="5959" b="1" dirty="0">
                  <a:solidFill>
                    <a:srgbClr val="FFFFFF"/>
                  </a:solidFill>
                  <a:latin typeface="Roca One Heavy"/>
                  <a:ea typeface="Roca One Heavy"/>
                  <a:cs typeface="Roca One Heavy"/>
                  <a:sym typeface="Roca One Heavy"/>
                </a:rPr>
                <a:t>Core MVP Features of City Sakhi</a:t>
              </a:r>
            </a:p>
          </p:txBody>
        </p:sp>
      </p:grpSp>
      <p:grpSp>
        <p:nvGrpSpPr>
          <p:cNvPr id="19" name="Group 19"/>
          <p:cNvGrpSpPr/>
          <p:nvPr/>
        </p:nvGrpSpPr>
        <p:grpSpPr>
          <a:xfrm>
            <a:off x="2398692" y="4589344"/>
            <a:ext cx="3934563" cy="3317884"/>
            <a:chOff x="0" y="0"/>
            <a:chExt cx="5246085" cy="4423845"/>
          </a:xfrm>
        </p:grpSpPr>
        <p:sp>
          <p:nvSpPr>
            <p:cNvPr id="20" name="TextBox 20"/>
            <p:cNvSpPr txBox="1"/>
            <p:nvPr/>
          </p:nvSpPr>
          <p:spPr>
            <a:xfrm>
              <a:off x="0" y="0"/>
              <a:ext cx="5246085" cy="482600"/>
            </a:xfrm>
            <a:prstGeom prst="rect">
              <a:avLst/>
            </a:prstGeom>
          </p:spPr>
          <p:txBody>
            <a:bodyPr lIns="0" tIns="0" rIns="0" bIns="0" rtlCol="0" anchor="t">
              <a:spAutoFit/>
            </a:bodyPr>
            <a:lstStyle/>
            <a:p>
              <a:pPr marL="0" lvl="0" indent="0" algn="ctr">
                <a:lnSpc>
                  <a:spcPts val="2880"/>
                </a:lnSpc>
              </a:pPr>
              <a:r>
                <a:rPr lang="en-US" sz="2400" b="1">
                  <a:solidFill>
                    <a:srgbClr val="FFFFFF"/>
                  </a:solidFill>
                  <a:latin typeface="Now Bold"/>
                  <a:ea typeface="Now Bold"/>
                  <a:cs typeface="Now Bold"/>
                  <a:sym typeface="Now Bold"/>
                </a:rPr>
                <a:t>Safety Indicators</a:t>
              </a:r>
            </a:p>
          </p:txBody>
        </p:sp>
        <p:sp>
          <p:nvSpPr>
            <p:cNvPr id="21" name="TextBox 21"/>
            <p:cNvSpPr txBox="1"/>
            <p:nvPr/>
          </p:nvSpPr>
          <p:spPr>
            <a:xfrm>
              <a:off x="346574" y="791010"/>
              <a:ext cx="4552936" cy="3632835"/>
            </a:xfrm>
            <a:prstGeom prst="rect">
              <a:avLst/>
            </a:prstGeom>
          </p:spPr>
          <p:txBody>
            <a:bodyPr lIns="0" tIns="0" rIns="0" bIns="0" rtlCol="0" anchor="t">
              <a:spAutoFit/>
            </a:bodyPr>
            <a:lstStyle/>
            <a:p>
              <a:pPr marL="0" lvl="0" indent="0" algn="ctr">
                <a:lnSpc>
                  <a:spcPts val="3120"/>
                </a:lnSpc>
              </a:pPr>
              <a:r>
                <a:rPr lang="en-US" sz="2400">
                  <a:solidFill>
                    <a:srgbClr val="FFFFFF"/>
                  </a:solidFill>
                  <a:latin typeface="Now"/>
                  <a:ea typeface="Now"/>
                  <a:cs typeface="Now"/>
                  <a:sym typeface="Now"/>
                </a:rPr>
                <a:t>Our app provides </a:t>
              </a:r>
              <a:r>
                <a:rPr lang="en-US" sz="2400" b="1">
                  <a:solidFill>
                    <a:srgbClr val="FFFFFF"/>
                  </a:solidFill>
                  <a:latin typeface="Now Bold"/>
                  <a:ea typeface="Now Bold"/>
                  <a:cs typeface="Now Bold"/>
                  <a:sym typeface="Now Bold"/>
                </a:rPr>
                <a:t>real-time safety indicators</a:t>
              </a:r>
              <a:r>
                <a:rPr lang="en-US" sz="2400">
                  <a:solidFill>
                    <a:srgbClr val="FFFFFF"/>
                  </a:solidFill>
                  <a:latin typeface="Now"/>
                  <a:ea typeface="Now"/>
                  <a:cs typeface="Now"/>
                  <a:sym typeface="Now"/>
                </a:rPr>
                <a:t> that highlight areas with increased risks based on user data and historical trends.</a:t>
              </a:r>
            </a:p>
          </p:txBody>
        </p:sp>
      </p:grpSp>
      <p:grpSp>
        <p:nvGrpSpPr>
          <p:cNvPr id="22" name="Group 22"/>
          <p:cNvGrpSpPr/>
          <p:nvPr/>
        </p:nvGrpSpPr>
        <p:grpSpPr>
          <a:xfrm>
            <a:off x="7288894" y="4589344"/>
            <a:ext cx="3710212" cy="3476915"/>
            <a:chOff x="0" y="0"/>
            <a:chExt cx="4946949" cy="4635887"/>
          </a:xfrm>
        </p:grpSpPr>
        <p:sp>
          <p:nvSpPr>
            <p:cNvPr id="23" name="TextBox 23"/>
            <p:cNvSpPr txBox="1"/>
            <p:nvPr/>
          </p:nvSpPr>
          <p:spPr>
            <a:xfrm>
              <a:off x="0" y="0"/>
              <a:ext cx="4946949" cy="482600"/>
            </a:xfrm>
            <a:prstGeom prst="rect">
              <a:avLst/>
            </a:prstGeom>
          </p:spPr>
          <p:txBody>
            <a:bodyPr lIns="0" tIns="0" rIns="0" bIns="0" rtlCol="0" anchor="t">
              <a:spAutoFit/>
            </a:bodyPr>
            <a:lstStyle/>
            <a:p>
              <a:pPr marL="0" lvl="0" indent="0" algn="ctr">
                <a:lnSpc>
                  <a:spcPts val="2880"/>
                </a:lnSpc>
                <a:spcBef>
                  <a:spcPct val="0"/>
                </a:spcBef>
              </a:pPr>
              <a:r>
                <a:rPr lang="en-US" sz="2400" b="1">
                  <a:solidFill>
                    <a:srgbClr val="FFFFFF"/>
                  </a:solidFill>
                  <a:latin typeface="Now Bold"/>
                  <a:ea typeface="Now Bold"/>
                  <a:cs typeface="Now Bold"/>
                  <a:sym typeface="Now Bold"/>
                </a:rPr>
                <a:t>User Feedback</a:t>
              </a:r>
            </a:p>
          </p:txBody>
        </p:sp>
        <p:sp>
          <p:nvSpPr>
            <p:cNvPr id="24" name="TextBox 24"/>
            <p:cNvSpPr txBox="1"/>
            <p:nvPr/>
          </p:nvSpPr>
          <p:spPr>
            <a:xfrm>
              <a:off x="247809" y="1003052"/>
              <a:ext cx="4451331" cy="3632835"/>
            </a:xfrm>
            <a:prstGeom prst="rect">
              <a:avLst/>
            </a:prstGeom>
          </p:spPr>
          <p:txBody>
            <a:bodyPr lIns="0" tIns="0" rIns="0" bIns="0" rtlCol="0" anchor="t">
              <a:spAutoFit/>
            </a:bodyPr>
            <a:lstStyle/>
            <a:p>
              <a:pPr marL="0" lvl="0" indent="0" algn="ctr">
                <a:lnSpc>
                  <a:spcPts val="3120"/>
                </a:lnSpc>
              </a:pPr>
              <a:r>
                <a:rPr lang="en-US" sz="2400">
                  <a:solidFill>
                    <a:srgbClr val="FFFFFF"/>
                  </a:solidFill>
                  <a:latin typeface="Now"/>
                  <a:ea typeface="Now"/>
                  <a:cs typeface="Now"/>
                  <a:sym typeface="Now"/>
                </a:rPr>
                <a:t>Users can report hazards and </a:t>
              </a:r>
              <a:r>
                <a:rPr lang="en-US" sz="2400" b="1">
                  <a:solidFill>
                    <a:srgbClr val="FFFFFF"/>
                  </a:solidFill>
                  <a:latin typeface="Now Bold"/>
                  <a:ea typeface="Now Bold"/>
                  <a:cs typeface="Now Bold"/>
                  <a:sym typeface="Now Bold"/>
                </a:rPr>
                <a:t>provide feedback</a:t>
              </a:r>
              <a:r>
                <a:rPr lang="en-US" sz="2400">
                  <a:solidFill>
                    <a:srgbClr val="FFFFFF"/>
                  </a:solidFill>
                  <a:latin typeface="Now"/>
                  <a:ea typeface="Now"/>
                  <a:cs typeface="Now"/>
                  <a:sym typeface="Now"/>
                </a:rPr>
                <a:t>, ensuring the map evolves and accurately reflects community safety concerns.</a:t>
              </a:r>
            </a:p>
          </p:txBody>
        </p:sp>
      </p:grpSp>
      <p:grpSp>
        <p:nvGrpSpPr>
          <p:cNvPr id="25" name="Group 25"/>
          <p:cNvGrpSpPr/>
          <p:nvPr/>
        </p:nvGrpSpPr>
        <p:grpSpPr>
          <a:xfrm>
            <a:off x="12214167" y="4589344"/>
            <a:ext cx="3413492" cy="3498859"/>
            <a:chOff x="0" y="0"/>
            <a:chExt cx="4551322" cy="4665145"/>
          </a:xfrm>
        </p:grpSpPr>
        <p:sp>
          <p:nvSpPr>
            <p:cNvPr id="26" name="TextBox 26"/>
            <p:cNvSpPr txBox="1"/>
            <p:nvPr/>
          </p:nvSpPr>
          <p:spPr>
            <a:xfrm>
              <a:off x="177343" y="0"/>
              <a:ext cx="4196636" cy="482600"/>
            </a:xfrm>
            <a:prstGeom prst="rect">
              <a:avLst/>
            </a:prstGeom>
          </p:spPr>
          <p:txBody>
            <a:bodyPr lIns="0" tIns="0" rIns="0" bIns="0" rtlCol="0" anchor="t">
              <a:spAutoFit/>
            </a:bodyPr>
            <a:lstStyle/>
            <a:p>
              <a:pPr marL="0" lvl="0" indent="0" algn="ctr">
                <a:lnSpc>
                  <a:spcPts val="2880"/>
                </a:lnSpc>
                <a:spcBef>
                  <a:spcPct val="0"/>
                </a:spcBef>
              </a:pPr>
              <a:r>
                <a:rPr lang="en-US" sz="2400" b="1">
                  <a:solidFill>
                    <a:srgbClr val="FFFFFF"/>
                  </a:solidFill>
                  <a:latin typeface="Now Bold"/>
                  <a:ea typeface="Now Bold"/>
                  <a:cs typeface="Now Bold"/>
                  <a:sym typeface="Now Bold"/>
                </a:rPr>
                <a:t>Real-Time Alerts</a:t>
              </a:r>
            </a:p>
          </p:txBody>
        </p:sp>
        <p:sp>
          <p:nvSpPr>
            <p:cNvPr id="27" name="TextBox 27"/>
            <p:cNvSpPr txBox="1"/>
            <p:nvPr/>
          </p:nvSpPr>
          <p:spPr>
            <a:xfrm>
              <a:off x="0" y="1032310"/>
              <a:ext cx="4551322" cy="3632835"/>
            </a:xfrm>
            <a:prstGeom prst="rect">
              <a:avLst/>
            </a:prstGeom>
          </p:spPr>
          <p:txBody>
            <a:bodyPr lIns="0" tIns="0" rIns="0" bIns="0" rtlCol="0" anchor="t">
              <a:spAutoFit/>
            </a:bodyPr>
            <a:lstStyle/>
            <a:p>
              <a:pPr marL="0" lvl="0" indent="0" algn="ctr">
                <a:lnSpc>
                  <a:spcPts val="3120"/>
                </a:lnSpc>
              </a:pPr>
              <a:r>
                <a:rPr lang="en-US" sz="2400">
                  <a:solidFill>
                    <a:srgbClr val="FFFFFF"/>
                  </a:solidFill>
                  <a:latin typeface="Now"/>
                  <a:ea typeface="Now"/>
                  <a:cs typeface="Now"/>
                  <a:sym typeface="Now"/>
                </a:rPr>
                <a:t>Users receive </a:t>
              </a:r>
              <a:r>
                <a:rPr lang="en-US" sz="2400" b="1">
                  <a:solidFill>
                    <a:srgbClr val="FFFFFF"/>
                  </a:solidFill>
                  <a:latin typeface="Now Bold"/>
                  <a:ea typeface="Now Bold"/>
                  <a:cs typeface="Now Bold"/>
                  <a:sym typeface="Now Bold"/>
                </a:rPr>
                <a:t>instant alerts</a:t>
              </a:r>
              <a:r>
                <a:rPr lang="en-US" sz="2400">
                  <a:solidFill>
                    <a:srgbClr val="FFFFFF"/>
                  </a:solidFill>
                  <a:latin typeface="Now"/>
                  <a:ea typeface="Now"/>
                  <a:cs typeface="Now"/>
                  <a:sym typeface="Now"/>
                </a:rPr>
                <a:t> about safety issues in their vicinity, allowing for better decision-making during nighttime navigation.</a:t>
              </a:r>
            </a:p>
          </p:txBody>
        </p:sp>
      </p:grpSp>
      <p:sp>
        <p:nvSpPr>
          <p:cNvPr id="28" name="Freeform 28"/>
          <p:cNvSpPr/>
          <p:nvPr/>
        </p:nvSpPr>
        <p:spPr>
          <a:xfrm>
            <a:off x="-485886" y="2762837"/>
            <a:ext cx="2482277" cy="837768"/>
          </a:xfrm>
          <a:custGeom>
            <a:avLst/>
            <a:gdLst/>
            <a:ahLst/>
            <a:cxnLst/>
            <a:rect l="l" t="t" r="r" b="b"/>
            <a:pathLst>
              <a:path w="2482277" h="837768">
                <a:moveTo>
                  <a:pt x="0" y="0"/>
                </a:moveTo>
                <a:lnTo>
                  <a:pt x="2482277" y="0"/>
                </a:lnTo>
                <a:lnTo>
                  <a:pt x="2482277" y="837769"/>
                </a:lnTo>
                <a:lnTo>
                  <a:pt x="0" y="8377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CED1"/>
        </a:solidFill>
        <a:effectLst/>
      </p:bgPr>
    </p:bg>
    <p:spTree>
      <p:nvGrpSpPr>
        <p:cNvPr id="1" name=""/>
        <p:cNvGrpSpPr/>
        <p:nvPr/>
      </p:nvGrpSpPr>
      <p:grpSpPr>
        <a:xfrm>
          <a:off x="0" y="0"/>
          <a:ext cx="0" cy="0"/>
          <a:chOff x="0" y="0"/>
          <a:chExt cx="0" cy="0"/>
        </a:xfrm>
      </p:grpSpPr>
      <p:sp>
        <p:nvSpPr>
          <p:cNvPr id="2" name="Freeform 2"/>
          <p:cNvSpPr/>
          <p:nvPr/>
        </p:nvSpPr>
        <p:spPr>
          <a:xfrm rot="-4846624">
            <a:off x="14398905" y="1144247"/>
            <a:ext cx="3941787" cy="3246599"/>
          </a:xfrm>
          <a:custGeom>
            <a:avLst/>
            <a:gdLst/>
            <a:ahLst/>
            <a:cxnLst/>
            <a:rect l="l" t="t" r="r" b="b"/>
            <a:pathLst>
              <a:path w="3941787" h="3246599">
                <a:moveTo>
                  <a:pt x="0" y="0"/>
                </a:moveTo>
                <a:lnTo>
                  <a:pt x="3941787" y="0"/>
                </a:lnTo>
                <a:lnTo>
                  <a:pt x="3941787" y="3246598"/>
                </a:lnTo>
                <a:lnTo>
                  <a:pt x="0" y="3246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5508" y="7632865"/>
            <a:ext cx="5134940" cy="4653539"/>
          </a:xfrm>
          <a:custGeom>
            <a:avLst/>
            <a:gdLst/>
            <a:ahLst/>
            <a:cxnLst/>
            <a:rect l="l" t="t" r="r" b="b"/>
            <a:pathLst>
              <a:path w="5134940" h="4653539">
                <a:moveTo>
                  <a:pt x="0" y="0"/>
                </a:moveTo>
                <a:lnTo>
                  <a:pt x="5134940" y="0"/>
                </a:lnTo>
                <a:lnTo>
                  <a:pt x="5134940" y="4653539"/>
                </a:lnTo>
                <a:lnTo>
                  <a:pt x="0" y="46535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76270">
            <a:off x="-71226" y="9370721"/>
            <a:ext cx="1737942" cy="993607"/>
          </a:xfrm>
          <a:custGeom>
            <a:avLst/>
            <a:gdLst/>
            <a:ahLst/>
            <a:cxnLst/>
            <a:rect l="l" t="t" r="r" b="b"/>
            <a:pathLst>
              <a:path w="1737942" h="993607">
                <a:moveTo>
                  <a:pt x="0" y="0"/>
                </a:moveTo>
                <a:lnTo>
                  <a:pt x="1737942" y="0"/>
                </a:lnTo>
                <a:lnTo>
                  <a:pt x="1737942" y="993608"/>
                </a:lnTo>
                <a:lnTo>
                  <a:pt x="0" y="993608"/>
                </a:lnTo>
                <a:lnTo>
                  <a:pt x="0" y="0"/>
                </a:lnTo>
                <a:close/>
              </a:path>
            </a:pathLst>
          </a:custGeom>
          <a:blipFill>
            <a:blip r:embed="rId6">
              <a:extLst>
                <a:ext uri="{96DAC541-7B7A-43D3-8B79-37D633B846F1}">
                  <asvg:svgBlip xmlns:asvg="http://schemas.microsoft.com/office/drawing/2016/SVG/main" r:embed="rId7"/>
                </a:ext>
              </a:extLst>
            </a:blip>
            <a:stretch>
              <a:fillRect l="-69397"/>
            </a:stretch>
          </a:blipFill>
        </p:spPr>
      </p:sp>
      <p:sp>
        <p:nvSpPr>
          <p:cNvPr id="5" name="TextBox 5"/>
          <p:cNvSpPr txBox="1"/>
          <p:nvPr/>
        </p:nvSpPr>
        <p:spPr>
          <a:xfrm>
            <a:off x="2641890" y="800295"/>
            <a:ext cx="12041902" cy="838200"/>
          </a:xfrm>
          <a:prstGeom prst="rect">
            <a:avLst/>
          </a:prstGeom>
        </p:spPr>
        <p:txBody>
          <a:bodyPr wrap="square" lIns="0" tIns="0" rIns="0" bIns="0" rtlCol="0" anchor="t">
            <a:spAutoFit/>
          </a:bodyPr>
          <a:lstStyle/>
          <a:p>
            <a:pPr marL="0" lvl="0" indent="0" algn="ctr">
              <a:lnSpc>
                <a:spcPts val="6538"/>
              </a:lnSpc>
            </a:pPr>
            <a:r>
              <a:rPr lang="en-US" sz="5448" b="1" dirty="0">
                <a:solidFill>
                  <a:srgbClr val="111111"/>
                </a:solidFill>
                <a:latin typeface="Roca One Heavy"/>
                <a:ea typeface="Roca One Heavy"/>
                <a:cs typeface="Roca One Heavy"/>
                <a:sym typeface="Roca One Heavy"/>
              </a:rPr>
              <a:t>Feature Details of City Sakhi</a:t>
            </a:r>
          </a:p>
        </p:txBody>
      </p:sp>
      <p:grpSp>
        <p:nvGrpSpPr>
          <p:cNvPr id="6" name="Group 6"/>
          <p:cNvGrpSpPr/>
          <p:nvPr/>
        </p:nvGrpSpPr>
        <p:grpSpPr>
          <a:xfrm>
            <a:off x="801784" y="1963398"/>
            <a:ext cx="4037096" cy="7280870"/>
            <a:chOff x="0" y="0"/>
            <a:chExt cx="1063268" cy="1917595"/>
          </a:xfrm>
        </p:grpSpPr>
        <p:sp>
          <p:nvSpPr>
            <p:cNvPr id="7" name="Freeform 7"/>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C616C"/>
            </a:solidFill>
            <a:ln w="19050" cap="rnd">
              <a:solidFill>
                <a:srgbClr val="000000"/>
              </a:solidFill>
              <a:prstDash val="solid"/>
              <a:round/>
            </a:ln>
          </p:spPr>
        </p:sp>
        <p:sp>
          <p:nvSpPr>
            <p:cNvPr id="8" name="TextBox 8"/>
            <p:cNvSpPr txBox="1"/>
            <p:nvPr/>
          </p:nvSpPr>
          <p:spPr>
            <a:xfrm>
              <a:off x="0" y="28575"/>
              <a:ext cx="1063268" cy="1889020"/>
            </a:xfrm>
            <a:prstGeom prst="rect">
              <a:avLst/>
            </a:prstGeom>
          </p:spPr>
          <p:txBody>
            <a:bodyPr lIns="50800" tIns="50800" rIns="50800" bIns="50800" rtlCol="0" anchor="ctr"/>
            <a:lstStyle/>
            <a:p>
              <a:pPr algn="ctr">
                <a:lnSpc>
                  <a:spcPts val="2694"/>
                </a:lnSpc>
              </a:pPr>
              <a:endParaRPr/>
            </a:p>
          </p:txBody>
        </p:sp>
      </p:grpSp>
      <p:grpSp>
        <p:nvGrpSpPr>
          <p:cNvPr id="9" name="Group 9"/>
          <p:cNvGrpSpPr/>
          <p:nvPr/>
        </p:nvGrpSpPr>
        <p:grpSpPr>
          <a:xfrm>
            <a:off x="1163822" y="2637623"/>
            <a:ext cx="3313021" cy="4084717"/>
            <a:chOff x="0" y="0"/>
            <a:chExt cx="4417361" cy="5446289"/>
          </a:xfrm>
        </p:grpSpPr>
        <p:sp>
          <p:nvSpPr>
            <p:cNvPr id="10" name="TextBox 10"/>
            <p:cNvSpPr txBox="1"/>
            <p:nvPr/>
          </p:nvSpPr>
          <p:spPr>
            <a:xfrm>
              <a:off x="0" y="1594760"/>
              <a:ext cx="4417361" cy="3851529"/>
            </a:xfrm>
            <a:prstGeom prst="rect">
              <a:avLst/>
            </a:prstGeom>
          </p:spPr>
          <p:txBody>
            <a:bodyPr lIns="0" tIns="0" rIns="0" bIns="0" rtlCol="0" anchor="t">
              <a:spAutoFit/>
            </a:bodyPr>
            <a:lstStyle/>
            <a:p>
              <a:pPr marL="0" lvl="0" indent="0" algn="ctr">
                <a:lnSpc>
                  <a:spcPts val="2905"/>
                </a:lnSpc>
              </a:pPr>
              <a:r>
                <a:rPr lang="en-US" sz="2235" dirty="0">
                  <a:solidFill>
                    <a:srgbClr val="FFFFFF"/>
                  </a:solidFill>
                  <a:latin typeface="Now"/>
                  <a:ea typeface="Now"/>
                  <a:cs typeface="Now"/>
                  <a:sym typeface="Now"/>
                </a:rPr>
                <a:t>Our platform provides </a:t>
              </a:r>
              <a:r>
                <a:rPr lang="en-US" sz="2235" b="1" dirty="0">
                  <a:solidFill>
                    <a:srgbClr val="FFFFFF"/>
                  </a:solidFill>
                  <a:latin typeface="Now Bold"/>
                  <a:ea typeface="Now Bold"/>
                  <a:cs typeface="Now Bold"/>
                  <a:sym typeface="Now Bold"/>
                </a:rPr>
                <a:t>detailed safety ratings</a:t>
              </a:r>
              <a:r>
                <a:rPr lang="en-US" sz="2235" dirty="0">
                  <a:solidFill>
                    <a:srgbClr val="FFFFFF"/>
                  </a:solidFill>
                  <a:latin typeface="Now"/>
                  <a:ea typeface="Now"/>
                  <a:cs typeface="Now"/>
                  <a:sym typeface="Now"/>
                </a:rPr>
                <a:t> for various routes based on real-time data, ensuring users make informed choices while navigating through the city at night.</a:t>
              </a:r>
            </a:p>
          </p:txBody>
        </p:sp>
        <p:sp>
          <p:nvSpPr>
            <p:cNvPr id="11" name="TextBox 11"/>
            <p:cNvSpPr txBox="1"/>
            <p:nvPr/>
          </p:nvSpPr>
          <p:spPr>
            <a:xfrm>
              <a:off x="0" y="9525"/>
              <a:ext cx="4417361" cy="1158875"/>
            </a:xfrm>
            <a:prstGeom prst="rect">
              <a:avLst/>
            </a:prstGeom>
          </p:spPr>
          <p:txBody>
            <a:bodyPr lIns="0" tIns="0" rIns="0" bIns="0" rtlCol="0" anchor="t">
              <a:spAutoFit/>
            </a:bodyPr>
            <a:lstStyle/>
            <a:p>
              <a:pPr marL="0" lvl="0" indent="0" algn="ctr">
                <a:lnSpc>
                  <a:spcPts val="3300"/>
                </a:lnSpc>
              </a:pPr>
              <a:r>
                <a:rPr lang="en-US" sz="3000" b="1">
                  <a:solidFill>
                    <a:srgbClr val="FFFFFF"/>
                  </a:solidFill>
                  <a:latin typeface="Now Heavy"/>
                  <a:ea typeface="Now Heavy"/>
                  <a:cs typeface="Now Heavy"/>
                  <a:sym typeface="Now Heavy"/>
                </a:rPr>
                <a:t>Comprehensive Safety Ratings</a:t>
              </a:r>
            </a:p>
          </p:txBody>
        </p:sp>
      </p:grpSp>
      <p:grpSp>
        <p:nvGrpSpPr>
          <p:cNvPr id="12" name="Group 12"/>
          <p:cNvGrpSpPr/>
          <p:nvPr/>
        </p:nvGrpSpPr>
        <p:grpSpPr>
          <a:xfrm>
            <a:off x="9173780" y="1963398"/>
            <a:ext cx="4037096" cy="7280870"/>
            <a:chOff x="0" y="0"/>
            <a:chExt cx="1063268" cy="1917595"/>
          </a:xfrm>
        </p:grpSpPr>
        <p:sp>
          <p:nvSpPr>
            <p:cNvPr id="13" name="Freeform 13"/>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C616C"/>
            </a:solidFill>
            <a:ln w="19050" cap="rnd">
              <a:solidFill>
                <a:srgbClr val="000000"/>
              </a:solidFill>
              <a:prstDash val="solid"/>
              <a:round/>
            </a:ln>
          </p:spPr>
        </p:sp>
        <p:sp>
          <p:nvSpPr>
            <p:cNvPr id="14" name="TextBox 14"/>
            <p:cNvSpPr txBox="1"/>
            <p:nvPr/>
          </p:nvSpPr>
          <p:spPr>
            <a:xfrm>
              <a:off x="0" y="28575"/>
              <a:ext cx="1063268" cy="1889020"/>
            </a:xfrm>
            <a:prstGeom prst="rect">
              <a:avLst/>
            </a:prstGeom>
          </p:spPr>
          <p:txBody>
            <a:bodyPr lIns="50800" tIns="50800" rIns="50800" bIns="50800" rtlCol="0" anchor="ctr"/>
            <a:lstStyle/>
            <a:p>
              <a:pPr algn="ctr">
                <a:lnSpc>
                  <a:spcPts val="2694"/>
                </a:lnSpc>
              </a:pPr>
              <a:endParaRPr/>
            </a:p>
          </p:txBody>
        </p:sp>
      </p:grpSp>
      <p:grpSp>
        <p:nvGrpSpPr>
          <p:cNvPr id="15" name="Group 15"/>
          <p:cNvGrpSpPr/>
          <p:nvPr/>
        </p:nvGrpSpPr>
        <p:grpSpPr>
          <a:xfrm>
            <a:off x="9535818" y="2637623"/>
            <a:ext cx="3313021" cy="4084717"/>
            <a:chOff x="0" y="0"/>
            <a:chExt cx="4417361" cy="5446289"/>
          </a:xfrm>
        </p:grpSpPr>
        <p:sp>
          <p:nvSpPr>
            <p:cNvPr id="16" name="TextBox 16"/>
            <p:cNvSpPr txBox="1"/>
            <p:nvPr/>
          </p:nvSpPr>
          <p:spPr>
            <a:xfrm>
              <a:off x="0" y="1594760"/>
              <a:ext cx="4417361" cy="3851529"/>
            </a:xfrm>
            <a:prstGeom prst="rect">
              <a:avLst/>
            </a:prstGeom>
          </p:spPr>
          <p:txBody>
            <a:bodyPr lIns="0" tIns="0" rIns="0" bIns="0" rtlCol="0" anchor="t">
              <a:spAutoFit/>
            </a:bodyPr>
            <a:lstStyle/>
            <a:p>
              <a:pPr marL="0" lvl="0" indent="0" algn="ctr">
                <a:lnSpc>
                  <a:spcPts val="2905"/>
                </a:lnSpc>
              </a:pPr>
              <a:r>
                <a:rPr lang="en-US" sz="2235">
                  <a:solidFill>
                    <a:srgbClr val="FFFFFF"/>
                  </a:solidFill>
                  <a:latin typeface="Now"/>
                  <a:ea typeface="Now"/>
                  <a:cs typeface="Now"/>
                  <a:sym typeface="Now"/>
                </a:rPr>
                <a:t>The app seamlessly integrates with existing navigation tools, providing users with an easy-to-use interface while prioritizing safety throughout their journey.</a:t>
              </a:r>
            </a:p>
          </p:txBody>
        </p:sp>
        <p:sp>
          <p:nvSpPr>
            <p:cNvPr id="17" name="TextBox 17"/>
            <p:cNvSpPr txBox="1"/>
            <p:nvPr/>
          </p:nvSpPr>
          <p:spPr>
            <a:xfrm>
              <a:off x="0" y="9525"/>
              <a:ext cx="4417361" cy="1158875"/>
            </a:xfrm>
            <a:prstGeom prst="rect">
              <a:avLst/>
            </a:prstGeom>
          </p:spPr>
          <p:txBody>
            <a:bodyPr lIns="0" tIns="0" rIns="0" bIns="0" rtlCol="0" anchor="t">
              <a:spAutoFit/>
            </a:bodyPr>
            <a:lstStyle/>
            <a:p>
              <a:pPr marL="0" lvl="0" indent="0" algn="ctr">
                <a:lnSpc>
                  <a:spcPts val="3300"/>
                </a:lnSpc>
              </a:pPr>
              <a:r>
                <a:rPr lang="en-US" sz="3000" b="1">
                  <a:solidFill>
                    <a:srgbClr val="FFFFFF"/>
                  </a:solidFill>
                  <a:latin typeface="Now Heavy"/>
                  <a:ea typeface="Now Heavy"/>
                  <a:cs typeface="Now Heavy"/>
                  <a:sym typeface="Now Heavy"/>
                </a:rPr>
                <a:t>Navigation Integration</a:t>
              </a:r>
            </a:p>
          </p:txBody>
        </p:sp>
      </p:grpSp>
      <p:grpSp>
        <p:nvGrpSpPr>
          <p:cNvPr id="18" name="Group 18"/>
          <p:cNvGrpSpPr/>
          <p:nvPr/>
        </p:nvGrpSpPr>
        <p:grpSpPr>
          <a:xfrm>
            <a:off x="4987782" y="1963398"/>
            <a:ext cx="4037096" cy="7280870"/>
            <a:chOff x="0" y="0"/>
            <a:chExt cx="1063268" cy="1917595"/>
          </a:xfrm>
        </p:grpSpPr>
        <p:sp>
          <p:nvSpPr>
            <p:cNvPr id="19" name="Freeform 19"/>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C616C"/>
            </a:solidFill>
            <a:ln w="19050" cap="rnd">
              <a:solidFill>
                <a:srgbClr val="000000"/>
              </a:solidFill>
              <a:prstDash val="solid"/>
              <a:round/>
            </a:ln>
          </p:spPr>
        </p:sp>
        <p:sp>
          <p:nvSpPr>
            <p:cNvPr id="20" name="TextBox 20"/>
            <p:cNvSpPr txBox="1"/>
            <p:nvPr/>
          </p:nvSpPr>
          <p:spPr>
            <a:xfrm>
              <a:off x="0" y="28575"/>
              <a:ext cx="1063268" cy="1889020"/>
            </a:xfrm>
            <a:prstGeom prst="rect">
              <a:avLst/>
            </a:prstGeom>
          </p:spPr>
          <p:txBody>
            <a:bodyPr lIns="50800" tIns="50800" rIns="50800" bIns="50800" rtlCol="0" anchor="ctr"/>
            <a:lstStyle/>
            <a:p>
              <a:pPr algn="ctr">
                <a:lnSpc>
                  <a:spcPts val="2694"/>
                </a:lnSpc>
              </a:pPr>
              <a:endParaRPr/>
            </a:p>
          </p:txBody>
        </p:sp>
      </p:grpSp>
      <p:grpSp>
        <p:nvGrpSpPr>
          <p:cNvPr id="21" name="Group 21"/>
          <p:cNvGrpSpPr/>
          <p:nvPr/>
        </p:nvGrpSpPr>
        <p:grpSpPr>
          <a:xfrm>
            <a:off x="5349820" y="2637623"/>
            <a:ext cx="3313021" cy="4808617"/>
            <a:chOff x="0" y="0"/>
            <a:chExt cx="4417361" cy="6411489"/>
          </a:xfrm>
        </p:grpSpPr>
        <p:sp>
          <p:nvSpPr>
            <p:cNvPr id="22" name="TextBox 22"/>
            <p:cNvSpPr txBox="1"/>
            <p:nvPr/>
          </p:nvSpPr>
          <p:spPr>
            <a:xfrm>
              <a:off x="0" y="1594760"/>
              <a:ext cx="4417361" cy="4816729"/>
            </a:xfrm>
            <a:prstGeom prst="rect">
              <a:avLst/>
            </a:prstGeom>
          </p:spPr>
          <p:txBody>
            <a:bodyPr lIns="0" tIns="0" rIns="0" bIns="0" rtlCol="0" anchor="t">
              <a:spAutoFit/>
            </a:bodyPr>
            <a:lstStyle/>
            <a:p>
              <a:pPr marL="0" lvl="0" indent="0" algn="ctr">
                <a:lnSpc>
                  <a:spcPts val="2905"/>
                </a:lnSpc>
              </a:pPr>
              <a:r>
                <a:rPr lang="en-US" sz="2235">
                  <a:solidFill>
                    <a:srgbClr val="FFFFFF"/>
                  </a:solidFill>
                  <a:latin typeface="Now"/>
                  <a:ea typeface="Now"/>
                  <a:cs typeface="Now"/>
                  <a:sym typeface="Now"/>
                </a:rPr>
                <a:t>Users can contribute by reporting incidents and safety concerns, enhancing the map's accuracy and </a:t>
              </a:r>
              <a:r>
                <a:rPr lang="en-US" sz="2235" b="1">
                  <a:solidFill>
                    <a:srgbClr val="FFFFFF"/>
                  </a:solidFill>
                  <a:latin typeface="Now Bold"/>
                  <a:ea typeface="Now Bold"/>
                  <a:cs typeface="Now Bold"/>
                  <a:sym typeface="Now Bold"/>
                </a:rPr>
                <a:t>community involvement</a:t>
              </a:r>
              <a:r>
                <a:rPr lang="en-US" sz="2235">
                  <a:solidFill>
                    <a:srgbClr val="FFFFFF"/>
                  </a:solidFill>
                  <a:latin typeface="Now"/>
                  <a:ea typeface="Now"/>
                  <a:cs typeface="Now"/>
                  <a:sym typeface="Now"/>
                </a:rPr>
                <a:t>. This creates a dynamic and responsive safety network.</a:t>
              </a:r>
            </a:p>
          </p:txBody>
        </p:sp>
        <p:sp>
          <p:nvSpPr>
            <p:cNvPr id="23" name="TextBox 23"/>
            <p:cNvSpPr txBox="1"/>
            <p:nvPr/>
          </p:nvSpPr>
          <p:spPr>
            <a:xfrm>
              <a:off x="0" y="9525"/>
              <a:ext cx="4417361" cy="1158875"/>
            </a:xfrm>
            <a:prstGeom prst="rect">
              <a:avLst/>
            </a:prstGeom>
          </p:spPr>
          <p:txBody>
            <a:bodyPr lIns="0" tIns="0" rIns="0" bIns="0" rtlCol="0" anchor="t">
              <a:spAutoFit/>
            </a:bodyPr>
            <a:lstStyle/>
            <a:p>
              <a:pPr marL="0" lvl="0" indent="0" algn="ctr">
                <a:lnSpc>
                  <a:spcPts val="3300"/>
                </a:lnSpc>
              </a:pPr>
              <a:r>
                <a:rPr lang="en-US" sz="3000" b="1">
                  <a:solidFill>
                    <a:srgbClr val="FFFFFF"/>
                  </a:solidFill>
                  <a:latin typeface="Now Bold"/>
                  <a:ea typeface="Now Bold"/>
                  <a:cs typeface="Now Bold"/>
                  <a:sym typeface="Now Bold"/>
                </a:rPr>
                <a:t>User Contributions</a:t>
              </a:r>
            </a:p>
          </p:txBody>
        </p:sp>
      </p:grpSp>
      <p:grpSp>
        <p:nvGrpSpPr>
          <p:cNvPr id="24" name="Group 24"/>
          <p:cNvGrpSpPr/>
          <p:nvPr/>
        </p:nvGrpSpPr>
        <p:grpSpPr>
          <a:xfrm>
            <a:off x="13359778" y="1963398"/>
            <a:ext cx="4037096" cy="7280870"/>
            <a:chOff x="0" y="0"/>
            <a:chExt cx="1063268" cy="1917595"/>
          </a:xfrm>
        </p:grpSpPr>
        <p:sp>
          <p:nvSpPr>
            <p:cNvPr id="25" name="Freeform 25"/>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C616C"/>
            </a:solidFill>
            <a:ln w="19050" cap="rnd">
              <a:solidFill>
                <a:srgbClr val="000000"/>
              </a:solidFill>
              <a:prstDash val="solid"/>
              <a:round/>
            </a:ln>
          </p:spPr>
        </p:sp>
        <p:sp>
          <p:nvSpPr>
            <p:cNvPr id="26" name="TextBox 26"/>
            <p:cNvSpPr txBox="1"/>
            <p:nvPr/>
          </p:nvSpPr>
          <p:spPr>
            <a:xfrm>
              <a:off x="0" y="28575"/>
              <a:ext cx="1063268" cy="1889020"/>
            </a:xfrm>
            <a:prstGeom prst="rect">
              <a:avLst/>
            </a:prstGeom>
          </p:spPr>
          <p:txBody>
            <a:bodyPr lIns="50800" tIns="50800" rIns="50800" bIns="50800" rtlCol="0" anchor="ctr"/>
            <a:lstStyle/>
            <a:p>
              <a:pPr algn="ctr">
                <a:lnSpc>
                  <a:spcPts val="2694"/>
                </a:lnSpc>
              </a:pPr>
              <a:endParaRPr/>
            </a:p>
          </p:txBody>
        </p:sp>
      </p:grpSp>
      <p:grpSp>
        <p:nvGrpSpPr>
          <p:cNvPr id="27" name="Group 27"/>
          <p:cNvGrpSpPr/>
          <p:nvPr/>
        </p:nvGrpSpPr>
        <p:grpSpPr>
          <a:xfrm>
            <a:off x="13721816" y="2637623"/>
            <a:ext cx="3313021" cy="4084717"/>
            <a:chOff x="0" y="0"/>
            <a:chExt cx="4417361" cy="5446289"/>
          </a:xfrm>
        </p:grpSpPr>
        <p:sp>
          <p:nvSpPr>
            <p:cNvPr id="28" name="TextBox 28"/>
            <p:cNvSpPr txBox="1"/>
            <p:nvPr/>
          </p:nvSpPr>
          <p:spPr>
            <a:xfrm>
              <a:off x="0" y="1594760"/>
              <a:ext cx="4417361" cy="3851529"/>
            </a:xfrm>
            <a:prstGeom prst="rect">
              <a:avLst/>
            </a:prstGeom>
          </p:spPr>
          <p:txBody>
            <a:bodyPr lIns="0" tIns="0" rIns="0" bIns="0" rtlCol="0" anchor="t">
              <a:spAutoFit/>
            </a:bodyPr>
            <a:lstStyle/>
            <a:p>
              <a:pPr marL="0" lvl="0" indent="0" algn="ctr">
                <a:lnSpc>
                  <a:spcPts val="2905"/>
                </a:lnSpc>
              </a:pPr>
              <a:r>
                <a:rPr lang="en-US" sz="2235">
                  <a:solidFill>
                    <a:srgbClr val="FFFFFF"/>
                  </a:solidFill>
                  <a:latin typeface="Now"/>
                  <a:ea typeface="Now"/>
                  <a:cs typeface="Now"/>
                  <a:sym typeface="Now"/>
                </a:rPr>
                <a:t>Users receive </a:t>
              </a:r>
              <a:r>
                <a:rPr lang="en-US" sz="2235" b="1">
                  <a:solidFill>
                    <a:srgbClr val="FFFFFF"/>
                  </a:solidFill>
                  <a:latin typeface="Now Bold"/>
                  <a:ea typeface="Now Bold"/>
                  <a:cs typeface="Now Bold"/>
                  <a:sym typeface="Now Bold"/>
                </a:rPr>
                <a:t>real-time updates</a:t>
              </a:r>
              <a:r>
                <a:rPr lang="en-US" sz="2235">
                  <a:solidFill>
                    <a:srgbClr val="FFFFFF"/>
                  </a:solidFill>
                  <a:latin typeface="Now"/>
                  <a:ea typeface="Now"/>
                  <a:cs typeface="Now"/>
                  <a:sym typeface="Now"/>
                </a:rPr>
                <a:t> on safety conditions, ensuring they are always informed of any changes in their chosen route, making their travel experience safer.</a:t>
              </a:r>
            </a:p>
          </p:txBody>
        </p:sp>
        <p:sp>
          <p:nvSpPr>
            <p:cNvPr id="29" name="TextBox 29"/>
            <p:cNvSpPr txBox="1"/>
            <p:nvPr/>
          </p:nvSpPr>
          <p:spPr>
            <a:xfrm>
              <a:off x="0" y="9525"/>
              <a:ext cx="4417361" cy="1158875"/>
            </a:xfrm>
            <a:prstGeom prst="rect">
              <a:avLst/>
            </a:prstGeom>
          </p:spPr>
          <p:txBody>
            <a:bodyPr lIns="0" tIns="0" rIns="0" bIns="0" rtlCol="0" anchor="t">
              <a:spAutoFit/>
            </a:bodyPr>
            <a:lstStyle/>
            <a:p>
              <a:pPr marL="0" lvl="0" indent="0" algn="ctr">
                <a:lnSpc>
                  <a:spcPts val="3300"/>
                </a:lnSpc>
              </a:pPr>
              <a:r>
                <a:rPr lang="en-US" sz="3000" b="1">
                  <a:solidFill>
                    <a:srgbClr val="FFFFFF"/>
                  </a:solidFill>
                  <a:latin typeface="Now Heavy"/>
                  <a:ea typeface="Now Heavy"/>
                  <a:cs typeface="Now Heavy"/>
                  <a:sym typeface="Now Heavy"/>
                </a:rPr>
                <a:t>Real-time Updates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616C"/>
        </a:solidFill>
        <a:effectLst/>
      </p:bgPr>
    </p:bg>
    <p:spTree>
      <p:nvGrpSpPr>
        <p:cNvPr id="1" name=""/>
        <p:cNvGrpSpPr/>
        <p:nvPr/>
      </p:nvGrpSpPr>
      <p:grpSpPr>
        <a:xfrm>
          <a:off x="0" y="0"/>
          <a:ext cx="0" cy="0"/>
          <a:chOff x="0" y="0"/>
          <a:chExt cx="0" cy="0"/>
        </a:xfrm>
      </p:grpSpPr>
      <p:sp>
        <p:nvSpPr>
          <p:cNvPr id="2" name="Freeform 2"/>
          <p:cNvSpPr/>
          <p:nvPr/>
        </p:nvSpPr>
        <p:spPr>
          <a:xfrm rot="1389305">
            <a:off x="16825028" y="1429891"/>
            <a:ext cx="3870256" cy="2322153"/>
          </a:xfrm>
          <a:custGeom>
            <a:avLst/>
            <a:gdLst/>
            <a:ahLst/>
            <a:cxnLst/>
            <a:rect l="l" t="t" r="r" b="b"/>
            <a:pathLst>
              <a:path w="3870256" h="2322153">
                <a:moveTo>
                  <a:pt x="0" y="0"/>
                </a:moveTo>
                <a:lnTo>
                  <a:pt x="3870255" y="0"/>
                </a:lnTo>
                <a:lnTo>
                  <a:pt x="3870255" y="2322153"/>
                </a:lnTo>
                <a:lnTo>
                  <a:pt x="0" y="2322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0080" y="5143500"/>
            <a:ext cx="2482277" cy="837768"/>
          </a:xfrm>
          <a:custGeom>
            <a:avLst/>
            <a:gdLst/>
            <a:ahLst/>
            <a:cxnLst/>
            <a:rect l="l" t="t" r="r" b="b"/>
            <a:pathLst>
              <a:path w="2482277" h="837768">
                <a:moveTo>
                  <a:pt x="0" y="0"/>
                </a:moveTo>
                <a:lnTo>
                  <a:pt x="2482277" y="0"/>
                </a:lnTo>
                <a:lnTo>
                  <a:pt x="2482277" y="837768"/>
                </a:lnTo>
                <a:lnTo>
                  <a:pt x="0" y="83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935705">
            <a:off x="17055529" y="-597206"/>
            <a:ext cx="2818696" cy="3539458"/>
          </a:xfrm>
          <a:custGeom>
            <a:avLst/>
            <a:gdLst/>
            <a:ahLst/>
            <a:cxnLst/>
            <a:rect l="l" t="t" r="r" b="b"/>
            <a:pathLst>
              <a:path w="2818696" h="3539458">
                <a:moveTo>
                  <a:pt x="0" y="0"/>
                </a:moveTo>
                <a:lnTo>
                  <a:pt x="2818696" y="0"/>
                </a:lnTo>
                <a:lnTo>
                  <a:pt x="2818696" y="3539458"/>
                </a:lnTo>
                <a:lnTo>
                  <a:pt x="0" y="3539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4282823">
            <a:off x="15367039" y="7622175"/>
            <a:ext cx="3163993" cy="4328846"/>
          </a:xfrm>
          <a:custGeom>
            <a:avLst/>
            <a:gdLst/>
            <a:ahLst/>
            <a:cxnLst/>
            <a:rect l="l" t="t" r="r" b="b"/>
            <a:pathLst>
              <a:path w="3163993" h="4328846">
                <a:moveTo>
                  <a:pt x="0" y="0"/>
                </a:moveTo>
                <a:lnTo>
                  <a:pt x="3163994" y="0"/>
                </a:lnTo>
                <a:lnTo>
                  <a:pt x="3163994" y="4328846"/>
                </a:lnTo>
                <a:lnTo>
                  <a:pt x="0" y="43288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00365" y="8485864"/>
            <a:ext cx="5251977" cy="4759605"/>
          </a:xfrm>
          <a:custGeom>
            <a:avLst/>
            <a:gdLst/>
            <a:ahLst/>
            <a:cxnLst/>
            <a:rect l="l" t="t" r="r" b="b"/>
            <a:pathLst>
              <a:path w="5251977" h="4759605">
                <a:moveTo>
                  <a:pt x="0" y="0"/>
                </a:moveTo>
                <a:lnTo>
                  <a:pt x="5251978" y="0"/>
                </a:lnTo>
                <a:lnTo>
                  <a:pt x="5251978" y="4759604"/>
                </a:lnTo>
                <a:lnTo>
                  <a:pt x="0" y="47596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9270180" y="3700708"/>
            <a:ext cx="7292917" cy="2558973"/>
            <a:chOff x="0" y="0"/>
            <a:chExt cx="1742040" cy="611255"/>
          </a:xfrm>
        </p:grpSpPr>
        <p:sp>
          <p:nvSpPr>
            <p:cNvPr id="8" name="Freeform 8"/>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9" name="TextBox 9"/>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0" name="Group 10"/>
          <p:cNvGrpSpPr/>
          <p:nvPr/>
        </p:nvGrpSpPr>
        <p:grpSpPr>
          <a:xfrm>
            <a:off x="1724903" y="3700708"/>
            <a:ext cx="7292917" cy="2558973"/>
            <a:chOff x="0" y="0"/>
            <a:chExt cx="1742040" cy="611255"/>
          </a:xfrm>
        </p:grpSpPr>
        <p:sp>
          <p:nvSpPr>
            <p:cNvPr id="11" name="Freeform 11"/>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2" name="TextBox 12"/>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13" name="TextBox 13"/>
          <p:cNvSpPr txBox="1"/>
          <p:nvPr/>
        </p:nvSpPr>
        <p:spPr>
          <a:xfrm>
            <a:off x="9739775" y="4279154"/>
            <a:ext cx="6353727" cy="13830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Optimize event planning by identifying </a:t>
            </a:r>
            <a:r>
              <a:rPr lang="en-US" sz="3000" b="1">
                <a:solidFill>
                  <a:srgbClr val="111111"/>
                </a:solidFill>
                <a:latin typeface="Now Bold"/>
                <a:ea typeface="Now Bold"/>
                <a:cs typeface="Now Bold"/>
                <a:sym typeface="Now Bold"/>
              </a:rPr>
              <a:t>safe routes</a:t>
            </a:r>
            <a:r>
              <a:rPr lang="en-US" sz="3000">
                <a:solidFill>
                  <a:srgbClr val="111111"/>
                </a:solidFill>
                <a:latin typeface="Now"/>
                <a:ea typeface="Now"/>
                <a:cs typeface="Now"/>
                <a:sym typeface="Now"/>
              </a:rPr>
              <a:t> for attendees.</a:t>
            </a:r>
          </a:p>
        </p:txBody>
      </p:sp>
      <p:sp>
        <p:nvSpPr>
          <p:cNvPr id="14" name="TextBox 14"/>
          <p:cNvSpPr txBox="1"/>
          <p:nvPr/>
        </p:nvSpPr>
        <p:spPr>
          <a:xfrm>
            <a:off x="2194498" y="4279154"/>
            <a:ext cx="6353727" cy="13830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Enhance </a:t>
            </a:r>
            <a:r>
              <a:rPr lang="en-US" sz="3000" b="1">
                <a:solidFill>
                  <a:srgbClr val="111111"/>
                </a:solidFill>
                <a:latin typeface="Now Bold"/>
                <a:ea typeface="Now Bold"/>
                <a:cs typeface="Now Bold"/>
                <a:sym typeface="Now Bold"/>
              </a:rPr>
              <a:t>pedestrian safety</a:t>
            </a:r>
            <a:r>
              <a:rPr lang="en-US" sz="3000">
                <a:solidFill>
                  <a:srgbClr val="111111"/>
                </a:solidFill>
                <a:latin typeface="Now"/>
                <a:ea typeface="Now"/>
                <a:cs typeface="Now"/>
                <a:sym typeface="Now"/>
              </a:rPr>
              <a:t> in urban environments with real-time data.</a:t>
            </a:r>
          </a:p>
        </p:txBody>
      </p:sp>
      <p:grpSp>
        <p:nvGrpSpPr>
          <p:cNvPr id="15" name="Group 15"/>
          <p:cNvGrpSpPr/>
          <p:nvPr/>
        </p:nvGrpSpPr>
        <p:grpSpPr>
          <a:xfrm>
            <a:off x="9270180" y="6436683"/>
            <a:ext cx="7292917" cy="2558973"/>
            <a:chOff x="0" y="0"/>
            <a:chExt cx="1742040" cy="611255"/>
          </a:xfrm>
        </p:grpSpPr>
        <p:sp>
          <p:nvSpPr>
            <p:cNvPr id="16" name="Freeform 16"/>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7" name="TextBox 17"/>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8" name="Group 18"/>
          <p:cNvGrpSpPr/>
          <p:nvPr/>
        </p:nvGrpSpPr>
        <p:grpSpPr>
          <a:xfrm>
            <a:off x="1724903" y="6436683"/>
            <a:ext cx="7292917" cy="2558973"/>
            <a:chOff x="0" y="0"/>
            <a:chExt cx="1742040" cy="611255"/>
          </a:xfrm>
        </p:grpSpPr>
        <p:sp>
          <p:nvSpPr>
            <p:cNvPr id="19" name="Freeform 19"/>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20" name="TextBox 20"/>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21" name="TextBox 21"/>
          <p:cNvSpPr txBox="1"/>
          <p:nvPr/>
        </p:nvSpPr>
        <p:spPr>
          <a:xfrm>
            <a:off x="9739775" y="7021251"/>
            <a:ext cx="6353727" cy="13830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Support local authorities in making data-driven </a:t>
            </a:r>
            <a:r>
              <a:rPr lang="en-US" sz="3000" b="1">
                <a:solidFill>
                  <a:srgbClr val="111111"/>
                </a:solidFill>
                <a:latin typeface="Now Bold"/>
                <a:ea typeface="Now Bold"/>
                <a:cs typeface="Now Bold"/>
                <a:sym typeface="Now Bold"/>
              </a:rPr>
              <a:t>safety improvements</a:t>
            </a:r>
            <a:r>
              <a:rPr lang="en-US" sz="3000">
                <a:solidFill>
                  <a:srgbClr val="111111"/>
                </a:solidFill>
                <a:latin typeface="Now"/>
                <a:ea typeface="Now"/>
                <a:cs typeface="Now"/>
                <a:sym typeface="Now"/>
              </a:rPr>
              <a:t>.</a:t>
            </a:r>
          </a:p>
        </p:txBody>
      </p:sp>
      <p:sp>
        <p:nvSpPr>
          <p:cNvPr id="22" name="TextBox 22"/>
          <p:cNvSpPr txBox="1"/>
          <p:nvPr/>
        </p:nvSpPr>
        <p:spPr>
          <a:xfrm>
            <a:off x="2194498" y="7021251"/>
            <a:ext cx="6353727" cy="13830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Foster </a:t>
            </a:r>
            <a:r>
              <a:rPr lang="en-US" sz="3000" b="1">
                <a:solidFill>
                  <a:srgbClr val="111111"/>
                </a:solidFill>
                <a:latin typeface="Now Bold"/>
                <a:ea typeface="Now Bold"/>
                <a:cs typeface="Now Bold"/>
                <a:sym typeface="Now Bold"/>
              </a:rPr>
              <a:t>community engagement</a:t>
            </a:r>
            <a:r>
              <a:rPr lang="en-US" sz="3000">
                <a:solidFill>
                  <a:srgbClr val="111111"/>
                </a:solidFill>
                <a:latin typeface="Now"/>
                <a:ea typeface="Now"/>
                <a:cs typeface="Now"/>
                <a:sym typeface="Now"/>
              </a:rPr>
              <a:t> through collaborative safety reporting.</a:t>
            </a:r>
          </a:p>
        </p:txBody>
      </p:sp>
      <p:sp>
        <p:nvSpPr>
          <p:cNvPr id="23" name="TextBox 23"/>
          <p:cNvSpPr txBox="1"/>
          <p:nvPr/>
        </p:nvSpPr>
        <p:spPr>
          <a:xfrm>
            <a:off x="2125624" y="1319208"/>
            <a:ext cx="14036752" cy="919419"/>
          </a:xfrm>
          <a:prstGeom prst="rect">
            <a:avLst/>
          </a:prstGeom>
        </p:spPr>
        <p:txBody>
          <a:bodyPr lIns="0" tIns="0" rIns="0" bIns="0" rtlCol="0" anchor="t">
            <a:spAutoFit/>
          </a:bodyPr>
          <a:lstStyle/>
          <a:p>
            <a:pPr marL="0" lvl="0" indent="0" algn="ctr">
              <a:lnSpc>
                <a:spcPts val="7039"/>
              </a:lnSpc>
            </a:pPr>
            <a:r>
              <a:rPr lang="en-US" sz="6399" b="1" u="none" strike="noStrike" dirty="0">
                <a:solidFill>
                  <a:srgbClr val="FFFFFF"/>
                </a:solidFill>
                <a:latin typeface="Roca One Heavy"/>
                <a:ea typeface="Roca One Heavy"/>
                <a:cs typeface="Roca One Heavy"/>
                <a:sym typeface="Roca One Heavy"/>
              </a:rPr>
              <a:t>Exploring Use Cases for </a:t>
            </a:r>
            <a:r>
              <a:rPr lang="en-US" sz="6399" b="1" dirty="0">
                <a:solidFill>
                  <a:srgbClr val="FFFFFF"/>
                </a:solidFill>
                <a:latin typeface="Roca One Heavy"/>
                <a:ea typeface="Roca One Heavy"/>
                <a:cs typeface="Roca One Heavy"/>
                <a:sym typeface="Roca One Heavy"/>
              </a:rPr>
              <a:t>City Sakhi</a:t>
            </a:r>
            <a:endParaRPr lang="en-US" sz="6399" b="1" u="none" strike="noStrike" dirty="0">
              <a:solidFill>
                <a:srgbClr val="FFFFFF"/>
              </a:solidFill>
              <a:latin typeface="Roca One Heavy"/>
              <a:ea typeface="Roca One Heavy"/>
              <a:cs typeface="Roca One Heavy"/>
              <a:sym typeface="Roca One Heavy"/>
            </a:endParaRPr>
          </a:p>
        </p:txBody>
      </p:sp>
      <p:sp>
        <p:nvSpPr>
          <p:cNvPr id="24" name="Freeform 24"/>
          <p:cNvSpPr/>
          <p:nvPr/>
        </p:nvSpPr>
        <p:spPr>
          <a:xfrm>
            <a:off x="360054" y="7596340"/>
            <a:ext cx="668646" cy="2270094"/>
          </a:xfrm>
          <a:custGeom>
            <a:avLst/>
            <a:gdLst/>
            <a:ahLst/>
            <a:cxnLst/>
            <a:rect l="l" t="t" r="r" b="b"/>
            <a:pathLst>
              <a:path w="668646" h="2270094">
                <a:moveTo>
                  <a:pt x="0" y="0"/>
                </a:moveTo>
                <a:lnTo>
                  <a:pt x="668646" y="0"/>
                </a:lnTo>
                <a:lnTo>
                  <a:pt x="668646" y="2270093"/>
                </a:lnTo>
                <a:lnTo>
                  <a:pt x="0" y="22700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rot="-573341">
            <a:off x="-1064377" y="427372"/>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D4554"/>
        </a:solidFill>
        <a:effectLst/>
      </p:bgPr>
    </p:bg>
    <p:spTree>
      <p:nvGrpSpPr>
        <p:cNvPr id="1" name=""/>
        <p:cNvGrpSpPr/>
        <p:nvPr/>
      </p:nvGrpSpPr>
      <p:grpSpPr>
        <a:xfrm>
          <a:off x="0" y="0"/>
          <a:ext cx="0" cy="0"/>
          <a:chOff x="0" y="0"/>
          <a:chExt cx="0" cy="0"/>
        </a:xfrm>
      </p:grpSpPr>
      <p:sp>
        <p:nvSpPr>
          <p:cNvPr id="2" name="Freeform 2"/>
          <p:cNvSpPr/>
          <p:nvPr/>
        </p:nvSpPr>
        <p:spPr>
          <a:xfrm rot="1389305">
            <a:off x="16825028" y="1429891"/>
            <a:ext cx="3870256" cy="2322153"/>
          </a:xfrm>
          <a:custGeom>
            <a:avLst/>
            <a:gdLst/>
            <a:ahLst/>
            <a:cxnLst/>
            <a:rect l="l" t="t" r="r" b="b"/>
            <a:pathLst>
              <a:path w="3870256" h="2322153">
                <a:moveTo>
                  <a:pt x="0" y="0"/>
                </a:moveTo>
                <a:lnTo>
                  <a:pt x="3870255" y="0"/>
                </a:lnTo>
                <a:lnTo>
                  <a:pt x="3870255" y="2322153"/>
                </a:lnTo>
                <a:lnTo>
                  <a:pt x="0" y="2322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0080" y="5143500"/>
            <a:ext cx="2482277" cy="837768"/>
          </a:xfrm>
          <a:custGeom>
            <a:avLst/>
            <a:gdLst/>
            <a:ahLst/>
            <a:cxnLst/>
            <a:rect l="l" t="t" r="r" b="b"/>
            <a:pathLst>
              <a:path w="2482277" h="837768">
                <a:moveTo>
                  <a:pt x="0" y="0"/>
                </a:moveTo>
                <a:lnTo>
                  <a:pt x="2482277" y="0"/>
                </a:lnTo>
                <a:lnTo>
                  <a:pt x="2482277" y="837768"/>
                </a:lnTo>
                <a:lnTo>
                  <a:pt x="0" y="83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935705">
            <a:off x="17055529" y="-597206"/>
            <a:ext cx="2818696" cy="3539458"/>
          </a:xfrm>
          <a:custGeom>
            <a:avLst/>
            <a:gdLst/>
            <a:ahLst/>
            <a:cxnLst/>
            <a:rect l="l" t="t" r="r" b="b"/>
            <a:pathLst>
              <a:path w="2818696" h="3539458">
                <a:moveTo>
                  <a:pt x="0" y="0"/>
                </a:moveTo>
                <a:lnTo>
                  <a:pt x="2818696" y="0"/>
                </a:lnTo>
                <a:lnTo>
                  <a:pt x="2818696" y="3539458"/>
                </a:lnTo>
                <a:lnTo>
                  <a:pt x="0" y="3539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4282823">
            <a:off x="15367039" y="7622175"/>
            <a:ext cx="3163993" cy="4328846"/>
          </a:xfrm>
          <a:custGeom>
            <a:avLst/>
            <a:gdLst/>
            <a:ahLst/>
            <a:cxnLst/>
            <a:rect l="l" t="t" r="r" b="b"/>
            <a:pathLst>
              <a:path w="3163993" h="4328846">
                <a:moveTo>
                  <a:pt x="0" y="0"/>
                </a:moveTo>
                <a:lnTo>
                  <a:pt x="3163994" y="0"/>
                </a:lnTo>
                <a:lnTo>
                  <a:pt x="3163994" y="4328846"/>
                </a:lnTo>
                <a:lnTo>
                  <a:pt x="0" y="43288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00365" y="8485864"/>
            <a:ext cx="5251977" cy="4759605"/>
          </a:xfrm>
          <a:custGeom>
            <a:avLst/>
            <a:gdLst/>
            <a:ahLst/>
            <a:cxnLst/>
            <a:rect l="l" t="t" r="r" b="b"/>
            <a:pathLst>
              <a:path w="5251977" h="4759605">
                <a:moveTo>
                  <a:pt x="0" y="0"/>
                </a:moveTo>
                <a:lnTo>
                  <a:pt x="5251978" y="0"/>
                </a:lnTo>
                <a:lnTo>
                  <a:pt x="5251978" y="4759604"/>
                </a:lnTo>
                <a:lnTo>
                  <a:pt x="0" y="47596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9270180" y="3700708"/>
            <a:ext cx="7292917" cy="2558973"/>
            <a:chOff x="0" y="0"/>
            <a:chExt cx="1742040" cy="611255"/>
          </a:xfrm>
        </p:grpSpPr>
        <p:sp>
          <p:nvSpPr>
            <p:cNvPr id="8" name="Freeform 8"/>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9" name="TextBox 9"/>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0" name="Group 10"/>
          <p:cNvGrpSpPr/>
          <p:nvPr/>
        </p:nvGrpSpPr>
        <p:grpSpPr>
          <a:xfrm>
            <a:off x="1724903" y="3700708"/>
            <a:ext cx="7292917" cy="2558973"/>
            <a:chOff x="0" y="0"/>
            <a:chExt cx="1742040" cy="611255"/>
          </a:xfrm>
        </p:grpSpPr>
        <p:sp>
          <p:nvSpPr>
            <p:cNvPr id="11" name="Freeform 11"/>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2" name="TextBox 12"/>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13" name="TextBox 13"/>
          <p:cNvSpPr txBox="1"/>
          <p:nvPr/>
        </p:nvSpPr>
        <p:spPr>
          <a:xfrm>
            <a:off x="9739775" y="4279154"/>
            <a:ext cx="6353727" cy="13830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Promotes </a:t>
            </a:r>
            <a:r>
              <a:rPr lang="en-US" sz="3000" b="1">
                <a:solidFill>
                  <a:srgbClr val="111111"/>
                </a:solidFill>
                <a:latin typeface="Now Bold"/>
                <a:ea typeface="Now Bold"/>
                <a:cs typeface="Now Bold"/>
                <a:sym typeface="Now Bold"/>
              </a:rPr>
              <a:t>community empowerment</a:t>
            </a:r>
            <a:r>
              <a:rPr lang="en-US" sz="3000">
                <a:solidFill>
                  <a:srgbClr val="111111"/>
                </a:solidFill>
                <a:latin typeface="Now"/>
                <a:ea typeface="Now"/>
                <a:cs typeface="Now"/>
                <a:sym typeface="Now"/>
              </a:rPr>
              <a:t> by involving local voices in safety.</a:t>
            </a:r>
          </a:p>
        </p:txBody>
      </p:sp>
      <p:sp>
        <p:nvSpPr>
          <p:cNvPr id="14" name="TextBox 14"/>
          <p:cNvSpPr txBox="1"/>
          <p:nvPr/>
        </p:nvSpPr>
        <p:spPr>
          <a:xfrm>
            <a:off x="2194498" y="4507754"/>
            <a:ext cx="6353727" cy="925830"/>
          </a:xfrm>
          <a:prstGeom prst="rect">
            <a:avLst/>
          </a:prstGeom>
        </p:spPr>
        <p:txBody>
          <a:bodyPr lIns="0" tIns="0" rIns="0" bIns="0" rtlCol="0" anchor="t">
            <a:spAutoFit/>
          </a:bodyPr>
          <a:lstStyle/>
          <a:p>
            <a:pPr marL="0" lvl="0" indent="0" algn="ctr">
              <a:lnSpc>
                <a:spcPts val="3660"/>
              </a:lnSpc>
            </a:pPr>
            <a:r>
              <a:rPr lang="en-US" sz="3000" b="1">
                <a:solidFill>
                  <a:srgbClr val="111111"/>
                </a:solidFill>
                <a:latin typeface="Now Bold"/>
                <a:ea typeface="Now Bold"/>
                <a:cs typeface="Now Bold"/>
                <a:sym typeface="Now Bold"/>
              </a:rPr>
              <a:t>Enhanced safety awareness</a:t>
            </a:r>
            <a:r>
              <a:rPr lang="en-US" sz="3000">
                <a:solidFill>
                  <a:srgbClr val="111111"/>
                </a:solidFill>
                <a:latin typeface="Now"/>
                <a:ea typeface="Now"/>
                <a:cs typeface="Now"/>
                <a:sym typeface="Now"/>
              </a:rPr>
              <a:t> through real-time data and alerts.</a:t>
            </a:r>
          </a:p>
        </p:txBody>
      </p:sp>
      <p:grpSp>
        <p:nvGrpSpPr>
          <p:cNvPr id="15" name="Group 15"/>
          <p:cNvGrpSpPr/>
          <p:nvPr/>
        </p:nvGrpSpPr>
        <p:grpSpPr>
          <a:xfrm>
            <a:off x="9270180" y="6436683"/>
            <a:ext cx="7292917" cy="2558973"/>
            <a:chOff x="0" y="0"/>
            <a:chExt cx="1742040" cy="611255"/>
          </a:xfrm>
        </p:grpSpPr>
        <p:sp>
          <p:nvSpPr>
            <p:cNvPr id="16" name="Freeform 16"/>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7" name="TextBox 17"/>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8" name="Group 18"/>
          <p:cNvGrpSpPr/>
          <p:nvPr/>
        </p:nvGrpSpPr>
        <p:grpSpPr>
          <a:xfrm>
            <a:off x="1724903" y="6436683"/>
            <a:ext cx="7292917" cy="2558973"/>
            <a:chOff x="0" y="0"/>
            <a:chExt cx="1742040" cy="611255"/>
          </a:xfrm>
        </p:grpSpPr>
        <p:sp>
          <p:nvSpPr>
            <p:cNvPr id="19" name="Freeform 19"/>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20" name="TextBox 20"/>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21" name="TextBox 21"/>
          <p:cNvSpPr txBox="1"/>
          <p:nvPr/>
        </p:nvSpPr>
        <p:spPr>
          <a:xfrm>
            <a:off x="9739775" y="7021251"/>
            <a:ext cx="6353727" cy="13830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Fosters collaboration between residents and authorities for improved safety.</a:t>
            </a:r>
          </a:p>
        </p:txBody>
      </p:sp>
      <p:sp>
        <p:nvSpPr>
          <p:cNvPr id="22" name="TextBox 22"/>
          <p:cNvSpPr txBox="1"/>
          <p:nvPr/>
        </p:nvSpPr>
        <p:spPr>
          <a:xfrm>
            <a:off x="2194498" y="7249851"/>
            <a:ext cx="6353727" cy="925830"/>
          </a:xfrm>
          <a:prstGeom prst="rect">
            <a:avLst/>
          </a:prstGeom>
        </p:spPr>
        <p:txBody>
          <a:bodyPr lIns="0" tIns="0" rIns="0" bIns="0" rtlCol="0" anchor="t">
            <a:spAutoFit/>
          </a:bodyPr>
          <a:lstStyle/>
          <a:p>
            <a:pPr marL="0" lvl="0" indent="0" algn="ctr">
              <a:lnSpc>
                <a:spcPts val="3660"/>
              </a:lnSpc>
            </a:pPr>
            <a:r>
              <a:rPr lang="en-US" sz="3000">
                <a:solidFill>
                  <a:srgbClr val="111111"/>
                </a:solidFill>
                <a:latin typeface="Now"/>
                <a:ea typeface="Now"/>
                <a:cs typeface="Now"/>
                <a:sym typeface="Now"/>
              </a:rPr>
              <a:t>Provides </a:t>
            </a:r>
            <a:r>
              <a:rPr lang="en-US" sz="3000" b="1">
                <a:solidFill>
                  <a:srgbClr val="111111"/>
                </a:solidFill>
                <a:latin typeface="Now Bold"/>
                <a:ea typeface="Now Bold"/>
                <a:cs typeface="Now Bold"/>
                <a:sym typeface="Now Bold"/>
              </a:rPr>
              <a:t>data-driven insights</a:t>
            </a:r>
            <a:r>
              <a:rPr lang="en-US" sz="3000">
                <a:solidFill>
                  <a:srgbClr val="111111"/>
                </a:solidFill>
                <a:latin typeface="Now"/>
                <a:ea typeface="Now"/>
                <a:cs typeface="Now"/>
                <a:sym typeface="Now"/>
              </a:rPr>
              <a:t> for informed navigation choices.</a:t>
            </a:r>
          </a:p>
        </p:txBody>
      </p:sp>
      <p:sp>
        <p:nvSpPr>
          <p:cNvPr id="23" name="TextBox 23"/>
          <p:cNvSpPr txBox="1"/>
          <p:nvPr/>
        </p:nvSpPr>
        <p:spPr>
          <a:xfrm>
            <a:off x="2125624" y="1319208"/>
            <a:ext cx="14036752" cy="1817101"/>
          </a:xfrm>
          <a:prstGeom prst="rect">
            <a:avLst/>
          </a:prstGeom>
        </p:spPr>
        <p:txBody>
          <a:bodyPr lIns="0" tIns="0" rIns="0" bIns="0" rtlCol="0" anchor="t">
            <a:spAutoFit/>
          </a:bodyPr>
          <a:lstStyle/>
          <a:p>
            <a:pPr marL="0" lvl="0" indent="0" algn="ctr">
              <a:lnSpc>
                <a:spcPts val="7039"/>
              </a:lnSpc>
            </a:pPr>
            <a:r>
              <a:rPr lang="en-US" sz="6399" b="1" u="none" strike="noStrike" dirty="0">
                <a:solidFill>
                  <a:srgbClr val="FFFFFF"/>
                </a:solidFill>
                <a:latin typeface="Roca One Heavy"/>
                <a:ea typeface="Roca One Heavy"/>
                <a:cs typeface="Roca One Heavy"/>
                <a:sym typeface="Roca One Heavy"/>
              </a:rPr>
              <a:t>Key Advantages of </a:t>
            </a:r>
            <a:r>
              <a:rPr lang="en-US" sz="6399" b="1" dirty="0">
                <a:solidFill>
                  <a:srgbClr val="FFFFFF"/>
                </a:solidFill>
                <a:latin typeface="Roca One Heavy"/>
                <a:ea typeface="Roca One Heavy"/>
                <a:cs typeface="Roca One Heavy"/>
                <a:sym typeface="Roca One Heavy"/>
              </a:rPr>
              <a:t>City Sakhi</a:t>
            </a:r>
            <a:r>
              <a:rPr lang="en-US" sz="6399" b="1" u="none" strike="noStrike" dirty="0">
                <a:solidFill>
                  <a:srgbClr val="FFFFFF"/>
                </a:solidFill>
                <a:latin typeface="Roca One Heavy"/>
                <a:ea typeface="Roca One Heavy"/>
                <a:cs typeface="Roca One Heavy"/>
                <a:sym typeface="Roca One Heavy"/>
              </a:rPr>
              <a:t> for Communities</a:t>
            </a:r>
          </a:p>
        </p:txBody>
      </p:sp>
      <p:sp>
        <p:nvSpPr>
          <p:cNvPr id="24" name="Freeform 24"/>
          <p:cNvSpPr/>
          <p:nvPr/>
        </p:nvSpPr>
        <p:spPr>
          <a:xfrm>
            <a:off x="360054" y="7596340"/>
            <a:ext cx="668646" cy="2270094"/>
          </a:xfrm>
          <a:custGeom>
            <a:avLst/>
            <a:gdLst/>
            <a:ahLst/>
            <a:cxnLst/>
            <a:rect l="l" t="t" r="r" b="b"/>
            <a:pathLst>
              <a:path w="668646" h="2270094">
                <a:moveTo>
                  <a:pt x="0" y="0"/>
                </a:moveTo>
                <a:lnTo>
                  <a:pt x="668646" y="0"/>
                </a:lnTo>
                <a:lnTo>
                  <a:pt x="668646" y="2270093"/>
                </a:lnTo>
                <a:lnTo>
                  <a:pt x="0" y="22700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rot="-573341">
            <a:off x="-1064377" y="427372"/>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616C"/>
        </a:solidFill>
        <a:effectLst/>
      </p:bgPr>
    </p:bg>
    <p:spTree>
      <p:nvGrpSpPr>
        <p:cNvPr id="1" name=""/>
        <p:cNvGrpSpPr/>
        <p:nvPr/>
      </p:nvGrpSpPr>
      <p:grpSpPr>
        <a:xfrm>
          <a:off x="0" y="0"/>
          <a:ext cx="0" cy="0"/>
          <a:chOff x="0" y="0"/>
          <a:chExt cx="0" cy="0"/>
        </a:xfrm>
      </p:grpSpPr>
      <p:sp>
        <p:nvSpPr>
          <p:cNvPr id="2" name="Freeform 2"/>
          <p:cNvSpPr/>
          <p:nvPr/>
        </p:nvSpPr>
        <p:spPr>
          <a:xfrm rot="1389305">
            <a:off x="16825028" y="1429891"/>
            <a:ext cx="3870256" cy="2322153"/>
          </a:xfrm>
          <a:custGeom>
            <a:avLst/>
            <a:gdLst/>
            <a:ahLst/>
            <a:cxnLst/>
            <a:rect l="l" t="t" r="r" b="b"/>
            <a:pathLst>
              <a:path w="3870256" h="2322153">
                <a:moveTo>
                  <a:pt x="0" y="0"/>
                </a:moveTo>
                <a:lnTo>
                  <a:pt x="3870255" y="0"/>
                </a:lnTo>
                <a:lnTo>
                  <a:pt x="3870255" y="2322153"/>
                </a:lnTo>
                <a:lnTo>
                  <a:pt x="0" y="2322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0080" y="5143500"/>
            <a:ext cx="2482277" cy="837768"/>
          </a:xfrm>
          <a:custGeom>
            <a:avLst/>
            <a:gdLst/>
            <a:ahLst/>
            <a:cxnLst/>
            <a:rect l="l" t="t" r="r" b="b"/>
            <a:pathLst>
              <a:path w="2482277" h="837768">
                <a:moveTo>
                  <a:pt x="0" y="0"/>
                </a:moveTo>
                <a:lnTo>
                  <a:pt x="2482277" y="0"/>
                </a:lnTo>
                <a:lnTo>
                  <a:pt x="2482277" y="837768"/>
                </a:lnTo>
                <a:lnTo>
                  <a:pt x="0" y="83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935705">
            <a:off x="17055529" y="-597206"/>
            <a:ext cx="2818696" cy="3539458"/>
          </a:xfrm>
          <a:custGeom>
            <a:avLst/>
            <a:gdLst/>
            <a:ahLst/>
            <a:cxnLst/>
            <a:rect l="l" t="t" r="r" b="b"/>
            <a:pathLst>
              <a:path w="2818696" h="3539458">
                <a:moveTo>
                  <a:pt x="0" y="0"/>
                </a:moveTo>
                <a:lnTo>
                  <a:pt x="2818696" y="0"/>
                </a:lnTo>
                <a:lnTo>
                  <a:pt x="2818696" y="3539458"/>
                </a:lnTo>
                <a:lnTo>
                  <a:pt x="0" y="3539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4282823">
            <a:off x="15367039" y="7622175"/>
            <a:ext cx="3163993" cy="4328846"/>
          </a:xfrm>
          <a:custGeom>
            <a:avLst/>
            <a:gdLst/>
            <a:ahLst/>
            <a:cxnLst/>
            <a:rect l="l" t="t" r="r" b="b"/>
            <a:pathLst>
              <a:path w="3163993" h="4328846">
                <a:moveTo>
                  <a:pt x="0" y="0"/>
                </a:moveTo>
                <a:lnTo>
                  <a:pt x="3163994" y="0"/>
                </a:lnTo>
                <a:lnTo>
                  <a:pt x="3163994" y="4328846"/>
                </a:lnTo>
                <a:lnTo>
                  <a:pt x="0" y="43288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00365" y="8485864"/>
            <a:ext cx="5251977" cy="4759605"/>
          </a:xfrm>
          <a:custGeom>
            <a:avLst/>
            <a:gdLst/>
            <a:ahLst/>
            <a:cxnLst/>
            <a:rect l="l" t="t" r="r" b="b"/>
            <a:pathLst>
              <a:path w="5251977" h="4759605">
                <a:moveTo>
                  <a:pt x="0" y="0"/>
                </a:moveTo>
                <a:lnTo>
                  <a:pt x="5251978" y="0"/>
                </a:lnTo>
                <a:lnTo>
                  <a:pt x="5251978" y="4759604"/>
                </a:lnTo>
                <a:lnTo>
                  <a:pt x="0" y="47596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9270180" y="3700708"/>
            <a:ext cx="7292917" cy="2558973"/>
            <a:chOff x="0" y="0"/>
            <a:chExt cx="1742040" cy="611255"/>
          </a:xfrm>
        </p:grpSpPr>
        <p:sp>
          <p:nvSpPr>
            <p:cNvPr id="8" name="Freeform 8"/>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9" name="TextBox 9"/>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0" name="Group 10"/>
          <p:cNvGrpSpPr/>
          <p:nvPr/>
        </p:nvGrpSpPr>
        <p:grpSpPr>
          <a:xfrm>
            <a:off x="1724903" y="3700708"/>
            <a:ext cx="7292917" cy="2558973"/>
            <a:chOff x="0" y="0"/>
            <a:chExt cx="1742040" cy="611255"/>
          </a:xfrm>
        </p:grpSpPr>
        <p:sp>
          <p:nvSpPr>
            <p:cNvPr id="11" name="Freeform 11"/>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2" name="TextBox 12"/>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13" name="TextBox 13"/>
          <p:cNvSpPr txBox="1"/>
          <p:nvPr/>
        </p:nvSpPr>
        <p:spPr>
          <a:xfrm>
            <a:off x="9739775" y="4302895"/>
            <a:ext cx="6353727" cy="1345073"/>
          </a:xfrm>
          <a:prstGeom prst="rect">
            <a:avLst/>
          </a:prstGeom>
        </p:spPr>
        <p:txBody>
          <a:bodyPr lIns="0" tIns="0" rIns="0" bIns="0" rtlCol="0" anchor="t">
            <a:spAutoFit/>
          </a:bodyPr>
          <a:lstStyle/>
          <a:p>
            <a:pPr marL="0" lvl="0" indent="0" algn="ctr">
              <a:lnSpc>
                <a:spcPts val="3591"/>
              </a:lnSpc>
            </a:pPr>
            <a:r>
              <a:rPr lang="en-US" sz="2943" b="1">
                <a:solidFill>
                  <a:srgbClr val="111111"/>
                </a:solidFill>
                <a:latin typeface="Now Bold"/>
                <a:ea typeface="Now Bold"/>
                <a:cs typeface="Now Bold"/>
                <a:sym typeface="Now Bold"/>
              </a:rPr>
              <a:t>Geographic Information Systems</a:t>
            </a:r>
            <a:r>
              <a:rPr lang="en-US" sz="2943">
                <a:solidFill>
                  <a:srgbClr val="111111"/>
                </a:solidFill>
                <a:latin typeface="Now"/>
                <a:ea typeface="Now"/>
                <a:cs typeface="Now"/>
                <a:sym typeface="Now"/>
              </a:rPr>
              <a:t> visualize routes and identify high-risk areas.</a:t>
            </a:r>
          </a:p>
        </p:txBody>
      </p:sp>
      <p:sp>
        <p:nvSpPr>
          <p:cNvPr id="14" name="TextBox 14"/>
          <p:cNvSpPr txBox="1"/>
          <p:nvPr/>
        </p:nvSpPr>
        <p:spPr>
          <a:xfrm>
            <a:off x="2194498" y="4526733"/>
            <a:ext cx="6353727" cy="897398"/>
          </a:xfrm>
          <a:prstGeom prst="rect">
            <a:avLst/>
          </a:prstGeom>
        </p:spPr>
        <p:txBody>
          <a:bodyPr lIns="0" tIns="0" rIns="0" bIns="0" rtlCol="0" anchor="t">
            <a:spAutoFit/>
          </a:bodyPr>
          <a:lstStyle/>
          <a:p>
            <a:pPr marL="0" lvl="0" indent="0" algn="ctr">
              <a:lnSpc>
                <a:spcPts val="3591"/>
              </a:lnSpc>
            </a:pPr>
            <a:r>
              <a:rPr lang="en-US" sz="2943" b="1">
                <a:solidFill>
                  <a:srgbClr val="111111"/>
                </a:solidFill>
                <a:latin typeface="Now Bold"/>
                <a:ea typeface="Now Bold"/>
                <a:cs typeface="Now Bold"/>
                <a:sym typeface="Now Bold"/>
              </a:rPr>
              <a:t>AI Algorithms</a:t>
            </a:r>
            <a:r>
              <a:rPr lang="en-US" sz="2943">
                <a:solidFill>
                  <a:srgbClr val="111111"/>
                </a:solidFill>
                <a:latin typeface="Now"/>
                <a:ea typeface="Now"/>
                <a:cs typeface="Now"/>
                <a:sym typeface="Now"/>
              </a:rPr>
              <a:t> analyze real-time data to predict safety challenges.</a:t>
            </a:r>
          </a:p>
        </p:txBody>
      </p:sp>
      <p:grpSp>
        <p:nvGrpSpPr>
          <p:cNvPr id="15" name="Group 15"/>
          <p:cNvGrpSpPr/>
          <p:nvPr/>
        </p:nvGrpSpPr>
        <p:grpSpPr>
          <a:xfrm>
            <a:off x="9270180" y="6436683"/>
            <a:ext cx="7292917" cy="2558973"/>
            <a:chOff x="0" y="0"/>
            <a:chExt cx="1742040" cy="611255"/>
          </a:xfrm>
        </p:grpSpPr>
        <p:sp>
          <p:nvSpPr>
            <p:cNvPr id="16" name="Freeform 16"/>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17" name="TextBox 17"/>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grpSp>
        <p:nvGrpSpPr>
          <p:cNvPr id="18" name="Group 18"/>
          <p:cNvGrpSpPr/>
          <p:nvPr/>
        </p:nvGrpSpPr>
        <p:grpSpPr>
          <a:xfrm>
            <a:off x="1724903" y="6436683"/>
            <a:ext cx="7292917" cy="2558973"/>
            <a:chOff x="0" y="0"/>
            <a:chExt cx="1742040" cy="611255"/>
          </a:xfrm>
        </p:grpSpPr>
        <p:sp>
          <p:nvSpPr>
            <p:cNvPr id="19" name="Freeform 19"/>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FACED1"/>
            </a:solidFill>
            <a:ln w="19050" cap="sq">
              <a:solidFill>
                <a:srgbClr val="000000"/>
              </a:solidFill>
              <a:prstDash val="solid"/>
              <a:miter/>
            </a:ln>
          </p:spPr>
        </p:sp>
        <p:sp>
          <p:nvSpPr>
            <p:cNvPr id="20" name="TextBox 20"/>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p>
          </p:txBody>
        </p:sp>
      </p:grpSp>
      <p:sp>
        <p:nvSpPr>
          <p:cNvPr id="21" name="TextBox 21"/>
          <p:cNvSpPr txBox="1"/>
          <p:nvPr/>
        </p:nvSpPr>
        <p:spPr>
          <a:xfrm>
            <a:off x="9739775" y="7044992"/>
            <a:ext cx="6353727" cy="1345073"/>
          </a:xfrm>
          <a:prstGeom prst="rect">
            <a:avLst/>
          </a:prstGeom>
        </p:spPr>
        <p:txBody>
          <a:bodyPr lIns="0" tIns="0" rIns="0" bIns="0" rtlCol="0" anchor="t">
            <a:spAutoFit/>
          </a:bodyPr>
          <a:lstStyle/>
          <a:p>
            <a:pPr marL="0" lvl="0" indent="0" algn="ctr">
              <a:lnSpc>
                <a:spcPts val="3591"/>
              </a:lnSpc>
            </a:pPr>
            <a:r>
              <a:rPr lang="en-US" sz="2943" b="1">
                <a:solidFill>
                  <a:srgbClr val="111111"/>
                </a:solidFill>
                <a:latin typeface="Now Bold"/>
                <a:ea typeface="Now Bold"/>
                <a:cs typeface="Now Bold"/>
                <a:sym typeface="Now Bold"/>
              </a:rPr>
              <a:t>Community Feedback Integration</a:t>
            </a:r>
            <a:r>
              <a:rPr lang="en-US" sz="2943">
                <a:solidFill>
                  <a:srgbClr val="111111"/>
                </a:solidFill>
                <a:latin typeface="Now"/>
                <a:ea typeface="Now"/>
                <a:cs typeface="Now"/>
                <a:sym typeface="Now"/>
              </a:rPr>
              <a:t> enhances the map's accuracy and relevance over time.</a:t>
            </a:r>
          </a:p>
        </p:txBody>
      </p:sp>
      <p:sp>
        <p:nvSpPr>
          <p:cNvPr id="22" name="TextBox 22"/>
          <p:cNvSpPr txBox="1"/>
          <p:nvPr/>
        </p:nvSpPr>
        <p:spPr>
          <a:xfrm>
            <a:off x="2194498" y="7044992"/>
            <a:ext cx="6353727" cy="1345073"/>
          </a:xfrm>
          <a:prstGeom prst="rect">
            <a:avLst/>
          </a:prstGeom>
        </p:spPr>
        <p:txBody>
          <a:bodyPr lIns="0" tIns="0" rIns="0" bIns="0" rtlCol="0" anchor="t">
            <a:spAutoFit/>
          </a:bodyPr>
          <a:lstStyle/>
          <a:p>
            <a:pPr marL="0" lvl="0" indent="0" algn="ctr">
              <a:lnSpc>
                <a:spcPts val="3591"/>
              </a:lnSpc>
            </a:pPr>
            <a:r>
              <a:rPr lang="en-US" sz="2943" b="1">
                <a:solidFill>
                  <a:srgbClr val="111111"/>
                </a:solidFill>
                <a:latin typeface="Now Bold"/>
                <a:ea typeface="Now Bold"/>
                <a:cs typeface="Now Bold"/>
                <a:sym typeface="Now Bold"/>
              </a:rPr>
              <a:t>User-Friendly Interface</a:t>
            </a:r>
            <a:r>
              <a:rPr lang="en-US" sz="2943">
                <a:solidFill>
                  <a:srgbClr val="111111"/>
                </a:solidFill>
                <a:latin typeface="Now"/>
                <a:ea typeface="Now"/>
                <a:cs typeface="Now"/>
                <a:sym typeface="Now"/>
              </a:rPr>
              <a:t> ensures seamless navigation and accessibility for all users.</a:t>
            </a:r>
          </a:p>
        </p:txBody>
      </p:sp>
      <p:sp>
        <p:nvSpPr>
          <p:cNvPr id="23" name="TextBox 23"/>
          <p:cNvSpPr txBox="1"/>
          <p:nvPr/>
        </p:nvSpPr>
        <p:spPr>
          <a:xfrm>
            <a:off x="2125624" y="1319208"/>
            <a:ext cx="14036752" cy="1817101"/>
          </a:xfrm>
          <a:prstGeom prst="rect">
            <a:avLst/>
          </a:prstGeom>
        </p:spPr>
        <p:txBody>
          <a:bodyPr lIns="0" tIns="0" rIns="0" bIns="0" rtlCol="0" anchor="t">
            <a:spAutoFit/>
          </a:bodyPr>
          <a:lstStyle/>
          <a:p>
            <a:pPr marL="0" lvl="0" indent="0" algn="ctr">
              <a:lnSpc>
                <a:spcPts val="7039"/>
              </a:lnSpc>
            </a:pPr>
            <a:r>
              <a:rPr lang="en-US" sz="6399" b="1" u="none" strike="noStrike" dirty="0">
                <a:solidFill>
                  <a:srgbClr val="FFFFFF"/>
                </a:solidFill>
                <a:latin typeface="Roca One Heavy"/>
                <a:ea typeface="Roca One Heavy"/>
                <a:cs typeface="Roca One Heavy"/>
                <a:sym typeface="Roca One Heavy"/>
              </a:rPr>
              <a:t>Exploring the Technology Stack for </a:t>
            </a:r>
            <a:r>
              <a:rPr lang="en-US" sz="6399" b="1" dirty="0">
                <a:solidFill>
                  <a:srgbClr val="FFFFFF"/>
                </a:solidFill>
                <a:latin typeface="Roca One Heavy"/>
                <a:ea typeface="Roca One Heavy"/>
                <a:cs typeface="Roca One Heavy"/>
                <a:sym typeface="Roca One Heavy"/>
              </a:rPr>
              <a:t>City Sakhi</a:t>
            </a:r>
            <a:endParaRPr lang="en-US" sz="6399" b="1" u="none" strike="noStrike" dirty="0">
              <a:solidFill>
                <a:srgbClr val="FFFFFF"/>
              </a:solidFill>
              <a:latin typeface="Roca One Heavy"/>
              <a:ea typeface="Roca One Heavy"/>
              <a:cs typeface="Roca One Heavy"/>
              <a:sym typeface="Roca One Heavy"/>
            </a:endParaRPr>
          </a:p>
        </p:txBody>
      </p:sp>
      <p:sp>
        <p:nvSpPr>
          <p:cNvPr id="24" name="Freeform 24"/>
          <p:cNvSpPr/>
          <p:nvPr/>
        </p:nvSpPr>
        <p:spPr>
          <a:xfrm>
            <a:off x="360054" y="7596340"/>
            <a:ext cx="668646" cy="2270094"/>
          </a:xfrm>
          <a:custGeom>
            <a:avLst/>
            <a:gdLst/>
            <a:ahLst/>
            <a:cxnLst/>
            <a:rect l="l" t="t" r="r" b="b"/>
            <a:pathLst>
              <a:path w="668646" h="2270094">
                <a:moveTo>
                  <a:pt x="0" y="0"/>
                </a:moveTo>
                <a:lnTo>
                  <a:pt x="668646" y="0"/>
                </a:lnTo>
                <a:lnTo>
                  <a:pt x="668646" y="2270093"/>
                </a:lnTo>
                <a:lnTo>
                  <a:pt x="0" y="22700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rot="-573341">
            <a:off x="-1064377" y="427372"/>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2422"/>
        </a:solidFill>
        <a:effectLst/>
      </p:bgPr>
    </p:bg>
    <p:spTree>
      <p:nvGrpSpPr>
        <p:cNvPr id="1" name=""/>
        <p:cNvGrpSpPr/>
        <p:nvPr/>
      </p:nvGrpSpPr>
      <p:grpSpPr>
        <a:xfrm>
          <a:off x="0" y="0"/>
          <a:ext cx="0" cy="0"/>
          <a:chOff x="0" y="0"/>
          <a:chExt cx="0" cy="0"/>
        </a:xfrm>
      </p:grpSpPr>
      <p:grpSp>
        <p:nvGrpSpPr>
          <p:cNvPr id="2" name="Group 2"/>
          <p:cNvGrpSpPr/>
          <p:nvPr/>
        </p:nvGrpSpPr>
        <p:grpSpPr>
          <a:xfrm>
            <a:off x="-1100512" y="3324728"/>
            <a:ext cx="14205661" cy="8170282"/>
            <a:chOff x="0" y="0"/>
            <a:chExt cx="3741409" cy="2151844"/>
          </a:xfrm>
        </p:grpSpPr>
        <p:sp>
          <p:nvSpPr>
            <p:cNvPr id="3" name="Freeform 3"/>
            <p:cNvSpPr/>
            <p:nvPr/>
          </p:nvSpPr>
          <p:spPr>
            <a:xfrm>
              <a:off x="0" y="0"/>
              <a:ext cx="3741408" cy="2151844"/>
            </a:xfrm>
            <a:custGeom>
              <a:avLst/>
              <a:gdLst/>
              <a:ahLst/>
              <a:cxnLst/>
              <a:rect l="l" t="t" r="r" b="b"/>
              <a:pathLst>
                <a:path w="3741408" h="2151844">
                  <a:moveTo>
                    <a:pt x="21800" y="0"/>
                  </a:moveTo>
                  <a:lnTo>
                    <a:pt x="3719609" y="0"/>
                  </a:lnTo>
                  <a:cubicBezTo>
                    <a:pt x="3725390" y="0"/>
                    <a:pt x="3730935" y="2297"/>
                    <a:pt x="3735024" y="6385"/>
                  </a:cubicBezTo>
                  <a:cubicBezTo>
                    <a:pt x="3739112" y="10473"/>
                    <a:pt x="3741408" y="16018"/>
                    <a:pt x="3741408" y="21800"/>
                  </a:cubicBezTo>
                  <a:lnTo>
                    <a:pt x="3741408" y="2130044"/>
                  </a:lnTo>
                  <a:cubicBezTo>
                    <a:pt x="3741408" y="2142084"/>
                    <a:pt x="3731649" y="2151844"/>
                    <a:pt x="3719609" y="2151844"/>
                  </a:cubicBezTo>
                  <a:lnTo>
                    <a:pt x="21800" y="2151844"/>
                  </a:lnTo>
                  <a:cubicBezTo>
                    <a:pt x="9760" y="2151844"/>
                    <a:pt x="0" y="2142084"/>
                    <a:pt x="0" y="2130044"/>
                  </a:cubicBezTo>
                  <a:lnTo>
                    <a:pt x="0" y="21800"/>
                  </a:lnTo>
                  <a:cubicBezTo>
                    <a:pt x="0" y="9760"/>
                    <a:pt x="9760" y="0"/>
                    <a:pt x="21800" y="0"/>
                  </a:cubicBezTo>
                  <a:close/>
                </a:path>
              </a:pathLst>
            </a:custGeom>
            <a:solidFill>
              <a:srgbClr val="EC616C"/>
            </a:solidFill>
            <a:ln w="19050" cap="rnd">
              <a:solidFill>
                <a:srgbClr val="000000"/>
              </a:solidFill>
              <a:prstDash val="solid"/>
              <a:round/>
            </a:ln>
          </p:spPr>
        </p:sp>
        <p:sp>
          <p:nvSpPr>
            <p:cNvPr id="4" name="TextBox 4"/>
            <p:cNvSpPr txBox="1"/>
            <p:nvPr/>
          </p:nvSpPr>
          <p:spPr>
            <a:xfrm>
              <a:off x="0" y="28575"/>
              <a:ext cx="3741409" cy="2123269"/>
            </a:xfrm>
            <a:prstGeom prst="rect">
              <a:avLst/>
            </a:prstGeom>
          </p:spPr>
          <p:txBody>
            <a:bodyPr lIns="50800" tIns="50800" rIns="50800" bIns="50800" rtlCol="0" anchor="ctr"/>
            <a:lstStyle/>
            <a:p>
              <a:pPr algn="ctr">
                <a:lnSpc>
                  <a:spcPts val="2694"/>
                </a:lnSpc>
              </a:pPr>
              <a:endParaRPr/>
            </a:p>
          </p:txBody>
        </p:sp>
      </p:grpSp>
      <p:sp>
        <p:nvSpPr>
          <p:cNvPr id="5" name="Freeform 5"/>
          <p:cNvSpPr/>
          <p:nvPr/>
        </p:nvSpPr>
        <p:spPr>
          <a:xfrm rot="-1183998">
            <a:off x="1092825" y="5727291"/>
            <a:ext cx="3365155" cy="3365155"/>
          </a:xfrm>
          <a:custGeom>
            <a:avLst/>
            <a:gdLst/>
            <a:ahLst/>
            <a:cxnLst/>
            <a:rect l="l" t="t" r="r" b="b"/>
            <a:pathLst>
              <a:path w="3365155" h="3365155">
                <a:moveTo>
                  <a:pt x="0" y="0"/>
                </a:moveTo>
                <a:lnTo>
                  <a:pt x="3365155" y="0"/>
                </a:lnTo>
                <a:lnTo>
                  <a:pt x="3365155" y="3365155"/>
                </a:lnTo>
                <a:lnTo>
                  <a:pt x="0" y="3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751564" y="1047750"/>
            <a:ext cx="8707171" cy="8170282"/>
            <a:chOff x="0" y="0"/>
            <a:chExt cx="2293247" cy="2151844"/>
          </a:xfrm>
        </p:grpSpPr>
        <p:sp>
          <p:nvSpPr>
            <p:cNvPr id="7" name="Freeform 7"/>
            <p:cNvSpPr/>
            <p:nvPr/>
          </p:nvSpPr>
          <p:spPr>
            <a:xfrm>
              <a:off x="0" y="0"/>
              <a:ext cx="2293247" cy="2151844"/>
            </a:xfrm>
            <a:custGeom>
              <a:avLst/>
              <a:gdLst/>
              <a:ahLst/>
              <a:cxnLst/>
              <a:rect l="l" t="t" r="r" b="b"/>
              <a:pathLst>
                <a:path w="2293247" h="2151844">
                  <a:moveTo>
                    <a:pt x="35566" y="0"/>
                  </a:moveTo>
                  <a:lnTo>
                    <a:pt x="2257681" y="0"/>
                  </a:lnTo>
                  <a:cubicBezTo>
                    <a:pt x="2267114" y="0"/>
                    <a:pt x="2276160" y="3747"/>
                    <a:pt x="2282830" y="10417"/>
                  </a:cubicBezTo>
                  <a:cubicBezTo>
                    <a:pt x="2289500" y="17087"/>
                    <a:pt x="2293247" y="26133"/>
                    <a:pt x="2293247" y="35566"/>
                  </a:cubicBezTo>
                  <a:lnTo>
                    <a:pt x="2293247" y="2116278"/>
                  </a:lnTo>
                  <a:cubicBezTo>
                    <a:pt x="2293247" y="2135921"/>
                    <a:pt x="2277323" y="2151844"/>
                    <a:pt x="2257681" y="2151844"/>
                  </a:cubicBezTo>
                  <a:lnTo>
                    <a:pt x="35566" y="2151844"/>
                  </a:lnTo>
                  <a:cubicBezTo>
                    <a:pt x="15923" y="2151844"/>
                    <a:pt x="0" y="2135921"/>
                    <a:pt x="0" y="2116278"/>
                  </a:cubicBezTo>
                  <a:lnTo>
                    <a:pt x="0" y="35566"/>
                  </a:lnTo>
                  <a:cubicBezTo>
                    <a:pt x="0" y="15923"/>
                    <a:pt x="15923" y="0"/>
                    <a:pt x="35566" y="0"/>
                  </a:cubicBezTo>
                  <a:close/>
                </a:path>
              </a:pathLst>
            </a:custGeom>
            <a:solidFill>
              <a:srgbClr val="FACED1"/>
            </a:solidFill>
            <a:ln w="19050" cap="rnd">
              <a:solidFill>
                <a:srgbClr val="000000"/>
              </a:solidFill>
              <a:prstDash val="solid"/>
              <a:round/>
            </a:ln>
          </p:spPr>
        </p:sp>
        <p:sp>
          <p:nvSpPr>
            <p:cNvPr id="8" name="TextBox 8"/>
            <p:cNvSpPr txBox="1"/>
            <p:nvPr/>
          </p:nvSpPr>
          <p:spPr>
            <a:xfrm>
              <a:off x="0" y="28575"/>
              <a:ext cx="2293247" cy="2123269"/>
            </a:xfrm>
            <a:prstGeom prst="rect">
              <a:avLst/>
            </a:prstGeom>
          </p:spPr>
          <p:txBody>
            <a:bodyPr lIns="50800" tIns="50800" rIns="50800" bIns="50800" rtlCol="0" anchor="ctr"/>
            <a:lstStyle/>
            <a:p>
              <a:pPr algn="ctr">
                <a:lnSpc>
                  <a:spcPts val="2694"/>
                </a:lnSpc>
              </a:pPr>
              <a:endParaRPr/>
            </a:p>
          </p:txBody>
        </p:sp>
      </p:grpSp>
      <p:sp>
        <p:nvSpPr>
          <p:cNvPr id="9" name="Freeform 9"/>
          <p:cNvSpPr/>
          <p:nvPr/>
        </p:nvSpPr>
        <p:spPr>
          <a:xfrm>
            <a:off x="16177197" y="470071"/>
            <a:ext cx="1322640" cy="1658483"/>
          </a:xfrm>
          <a:custGeom>
            <a:avLst/>
            <a:gdLst/>
            <a:ahLst/>
            <a:cxnLst/>
            <a:rect l="l" t="t" r="r" b="b"/>
            <a:pathLst>
              <a:path w="1322640" h="1658483">
                <a:moveTo>
                  <a:pt x="0" y="0"/>
                </a:moveTo>
                <a:lnTo>
                  <a:pt x="1322640" y="0"/>
                </a:lnTo>
                <a:lnTo>
                  <a:pt x="1322640" y="1658483"/>
                </a:lnTo>
                <a:lnTo>
                  <a:pt x="0" y="1658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595132">
            <a:off x="1464659" y="2184130"/>
            <a:ext cx="5959385" cy="6309559"/>
            <a:chOff x="0" y="0"/>
            <a:chExt cx="879080" cy="930735"/>
          </a:xfrm>
        </p:grpSpPr>
        <p:sp>
          <p:nvSpPr>
            <p:cNvPr id="11" name="Freeform 11"/>
            <p:cNvSpPr/>
            <p:nvPr/>
          </p:nvSpPr>
          <p:spPr>
            <a:xfrm>
              <a:off x="0" y="0"/>
              <a:ext cx="879080" cy="930735"/>
            </a:xfrm>
            <a:custGeom>
              <a:avLst/>
              <a:gdLst/>
              <a:ahLst/>
              <a:cxnLst/>
              <a:rect l="l" t="t" r="r" b="b"/>
              <a:pathLst>
                <a:path w="879080" h="930735">
                  <a:moveTo>
                    <a:pt x="0" y="0"/>
                  </a:moveTo>
                  <a:lnTo>
                    <a:pt x="879080" y="0"/>
                  </a:lnTo>
                  <a:lnTo>
                    <a:pt x="879080" y="930735"/>
                  </a:lnTo>
                  <a:lnTo>
                    <a:pt x="0" y="930735"/>
                  </a:lnTo>
                  <a:close/>
                </a:path>
              </a:pathLst>
            </a:custGeom>
            <a:solidFill>
              <a:srgbClr val="FACED1"/>
            </a:solidFill>
            <a:ln w="19050" cap="sq">
              <a:solidFill>
                <a:srgbClr val="000000"/>
              </a:solidFill>
              <a:prstDash val="solid"/>
              <a:miter/>
            </a:ln>
          </p:spPr>
        </p:sp>
        <p:sp>
          <p:nvSpPr>
            <p:cNvPr id="12" name="TextBox 12"/>
            <p:cNvSpPr txBox="1"/>
            <p:nvPr/>
          </p:nvSpPr>
          <p:spPr>
            <a:xfrm>
              <a:off x="0" y="28575"/>
              <a:ext cx="879080" cy="902160"/>
            </a:xfrm>
            <a:prstGeom prst="rect">
              <a:avLst/>
            </a:prstGeom>
          </p:spPr>
          <p:txBody>
            <a:bodyPr lIns="50800" tIns="50800" rIns="50800" bIns="50800" rtlCol="0" anchor="ctr"/>
            <a:lstStyle/>
            <a:p>
              <a:pPr marL="0" lvl="0" indent="0" algn="ctr">
                <a:lnSpc>
                  <a:spcPts val="2694"/>
                </a:lnSpc>
                <a:spcBef>
                  <a:spcPct val="0"/>
                </a:spcBef>
              </a:pPr>
              <a:endParaRPr/>
            </a:p>
          </p:txBody>
        </p:sp>
      </p:grpSp>
      <p:grpSp>
        <p:nvGrpSpPr>
          <p:cNvPr id="13" name="Group 13"/>
          <p:cNvGrpSpPr/>
          <p:nvPr/>
        </p:nvGrpSpPr>
        <p:grpSpPr>
          <a:xfrm rot="-597482">
            <a:off x="1681451" y="2562487"/>
            <a:ext cx="5525801" cy="5820985"/>
            <a:chOff x="0" y="0"/>
            <a:chExt cx="812800" cy="856219"/>
          </a:xfrm>
        </p:grpSpPr>
        <p:sp>
          <p:nvSpPr>
            <p:cNvPr id="14" name="Freeform 14"/>
            <p:cNvSpPr/>
            <p:nvPr/>
          </p:nvSpPr>
          <p:spPr>
            <a:xfrm>
              <a:off x="0" y="0"/>
              <a:ext cx="812800" cy="856219"/>
            </a:xfrm>
            <a:custGeom>
              <a:avLst/>
              <a:gdLst/>
              <a:ahLst/>
              <a:cxnLst/>
              <a:rect l="l" t="t" r="r" b="b"/>
              <a:pathLst>
                <a:path w="812800" h="856219">
                  <a:moveTo>
                    <a:pt x="0" y="0"/>
                  </a:moveTo>
                  <a:lnTo>
                    <a:pt x="812800" y="0"/>
                  </a:lnTo>
                  <a:lnTo>
                    <a:pt x="812800" y="856219"/>
                  </a:lnTo>
                  <a:lnTo>
                    <a:pt x="0" y="856219"/>
                  </a:lnTo>
                  <a:close/>
                </a:path>
              </a:pathLst>
            </a:custGeom>
            <a:blipFill>
              <a:blip r:embed="rId6"/>
              <a:stretch>
                <a:fillRect l="-67372" r="-67372"/>
              </a:stretch>
            </a:blipFill>
          </p:spPr>
        </p:sp>
      </p:grpSp>
      <p:sp>
        <p:nvSpPr>
          <p:cNvPr id="15" name="Freeform 15"/>
          <p:cNvSpPr/>
          <p:nvPr/>
        </p:nvSpPr>
        <p:spPr>
          <a:xfrm rot="-584762">
            <a:off x="2129181" y="1686599"/>
            <a:ext cx="3423594" cy="883910"/>
          </a:xfrm>
          <a:custGeom>
            <a:avLst/>
            <a:gdLst/>
            <a:ahLst/>
            <a:cxnLst/>
            <a:rect l="l" t="t" r="r" b="b"/>
            <a:pathLst>
              <a:path w="3423594" h="883910">
                <a:moveTo>
                  <a:pt x="0" y="0"/>
                </a:moveTo>
                <a:lnTo>
                  <a:pt x="3423595" y="0"/>
                </a:lnTo>
                <a:lnTo>
                  <a:pt x="3423595" y="883910"/>
                </a:lnTo>
                <a:lnTo>
                  <a:pt x="0" y="883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6" name="Group 16"/>
          <p:cNvGrpSpPr/>
          <p:nvPr/>
        </p:nvGrpSpPr>
        <p:grpSpPr>
          <a:xfrm>
            <a:off x="9761932" y="2350800"/>
            <a:ext cx="6959346" cy="5713089"/>
            <a:chOff x="0" y="57150"/>
            <a:chExt cx="9279128" cy="7617451"/>
          </a:xfrm>
        </p:grpSpPr>
        <p:sp>
          <p:nvSpPr>
            <p:cNvPr id="17" name="TextBox 17"/>
            <p:cNvSpPr txBox="1"/>
            <p:nvPr/>
          </p:nvSpPr>
          <p:spPr>
            <a:xfrm>
              <a:off x="0" y="57150"/>
              <a:ext cx="9279128" cy="2413423"/>
            </a:xfrm>
            <a:prstGeom prst="rect">
              <a:avLst/>
            </a:prstGeom>
          </p:spPr>
          <p:txBody>
            <a:bodyPr lIns="0" tIns="0" rIns="0" bIns="0" rtlCol="0" anchor="t">
              <a:spAutoFit/>
            </a:bodyPr>
            <a:lstStyle/>
            <a:p>
              <a:pPr marL="0" lvl="0" indent="0" algn="l">
                <a:lnSpc>
                  <a:spcPts val="7039"/>
                </a:lnSpc>
              </a:pPr>
              <a:r>
                <a:rPr lang="en-US" sz="6399" b="1">
                  <a:solidFill>
                    <a:srgbClr val="111111"/>
                  </a:solidFill>
                  <a:latin typeface="Roca One Heavy"/>
                  <a:ea typeface="Roca One Heavy"/>
                  <a:cs typeface="Roca One Heavy"/>
                  <a:sym typeface="Roca One Heavy"/>
                </a:rPr>
                <a:t>Hackathon Timeline: Day 1</a:t>
              </a:r>
            </a:p>
          </p:txBody>
        </p:sp>
        <p:sp>
          <p:nvSpPr>
            <p:cNvPr id="18" name="TextBox 18"/>
            <p:cNvSpPr txBox="1"/>
            <p:nvPr/>
          </p:nvSpPr>
          <p:spPr>
            <a:xfrm>
              <a:off x="0" y="2732649"/>
              <a:ext cx="9279128" cy="4941952"/>
            </a:xfrm>
            <a:prstGeom prst="rect">
              <a:avLst/>
            </a:prstGeom>
          </p:spPr>
          <p:txBody>
            <a:bodyPr lIns="0" tIns="0" rIns="0" bIns="0" rtlCol="0" anchor="t">
              <a:spAutoFit/>
            </a:bodyPr>
            <a:lstStyle/>
            <a:p>
              <a:pPr marL="0" lvl="0" indent="0" algn="l">
                <a:lnSpc>
                  <a:spcPts val="2870"/>
                </a:lnSpc>
              </a:pPr>
              <a:r>
                <a:rPr lang="en-US" sz="2126" dirty="0">
                  <a:solidFill>
                    <a:srgbClr val="111111"/>
                  </a:solidFill>
                  <a:latin typeface="Now"/>
                  <a:ea typeface="Now"/>
                  <a:cs typeface="Now"/>
                  <a:sym typeface="Now"/>
                </a:rPr>
                <a:t>On Day 1, our team will focus on the </a:t>
              </a:r>
              <a:r>
                <a:rPr lang="en-US" sz="2126" b="1" dirty="0">
                  <a:solidFill>
                    <a:srgbClr val="111111"/>
                  </a:solidFill>
                  <a:latin typeface="Now Bold"/>
                  <a:ea typeface="Now Bold"/>
                  <a:cs typeface="Now Bold"/>
                  <a:sym typeface="Now Bold"/>
                </a:rPr>
                <a:t>ideation and prototyping process</a:t>
              </a:r>
              <a:r>
                <a:rPr lang="en-US" sz="2126" dirty="0">
                  <a:solidFill>
                    <a:srgbClr val="111111"/>
                  </a:solidFill>
                  <a:latin typeface="Now"/>
                  <a:ea typeface="Now"/>
                  <a:cs typeface="Now"/>
                  <a:sym typeface="Now"/>
                </a:rPr>
                <a:t> for City Sakhi. We will brainstorm potential features, gather insights from participants, and create wireframes to outline the user interface. By the end of the day, we aim to have a solid prototype that highlights our key functionalities and addresses nighttime safety concerns effectively. Collaboration and feedback will be crucial as we evolve our ideas into tangible solutions.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863</Words>
  <Application>Microsoft Office PowerPoint</Application>
  <PresentationFormat>Custom</PresentationFormat>
  <Paragraphs>70</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Now Heavy</vt:lpstr>
      <vt:lpstr>Now</vt:lpstr>
      <vt:lpstr>Calibri</vt:lpstr>
      <vt:lpstr>Roca One Bold</vt:lpstr>
      <vt:lpstr>Arial</vt:lpstr>
      <vt:lpstr>Roca One Heavy</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SafeRoute AI: Street Safety Heatmap</dc:title>
  <dc:description>Presentation - SafeRoute AI: Street Safety Heatmap</dc:description>
  <cp:lastModifiedBy>Harshita Jain</cp:lastModifiedBy>
  <cp:revision>3</cp:revision>
  <dcterms:created xsi:type="dcterms:W3CDTF">2006-08-16T00:00:00Z</dcterms:created>
  <dcterms:modified xsi:type="dcterms:W3CDTF">2025-09-02T10:54:39Z</dcterms:modified>
  <dc:identifier>DAGxzZDB8oo</dc:identifier>
</cp:coreProperties>
</file>